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917" r:id="rId4"/>
    <p:sldId id="259" r:id="rId5"/>
    <p:sldId id="349" r:id="rId6"/>
    <p:sldId id="915" r:id="rId7"/>
    <p:sldId id="424" r:id="rId8"/>
    <p:sldId id="867" r:id="rId9"/>
    <p:sldId id="648" r:id="rId10"/>
    <p:sldId id="706" r:id="rId11"/>
    <p:sldId id="707" r:id="rId12"/>
    <p:sldId id="267" r:id="rId13"/>
    <p:sldId id="269" r:id="rId14"/>
    <p:sldId id="851" r:id="rId15"/>
    <p:sldId id="850" r:id="rId16"/>
    <p:sldId id="868" r:id="rId17"/>
    <p:sldId id="711" r:id="rId18"/>
    <p:sldId id="712" r:id="rId19"/>
    <p:sldId id="713" r:id="rId20"/>
    <p:sldId id="714" r:id="rId21"/>
    <p:sldId id="337" r:id="rId22"/>
    <p:sldId id="897" r:id="rId23"/>
    <p:sldId id="715" r:id="rId24"/>
    <p:sldId id="716" r:id="rId25"/>
    <p:sldId id="852" r:id="rId26"/>
    <p:sldId id="859" r:id="rId27"/>
    <p:sldId id="860" r:id="rId28"/>
    <p:sldId id="861" r:id="rId29"/>
    <p:sldId id="649" r:id="rId30"/>
    <p:sldId id="718" r:id="rId31"/>
    <p:sldId id="719" r:id="rId32"/>
    <p:sldId id="717" r:id="rId33"/>
    <p:sldId id="375" r:id="rId34"/>
    <p:sldId id="729" r:id="rId35"/>
    <p:sldId id="722" r:id="rId36"/>
    <p:sldId id="723" r:id="rId37"/>
    <p:sldId id="724" r:id="rId38"/>
    <p:sldId id="862" r:id="rId39"/>
    <p:sldId id="863" r:id="rId40"/>
    <p:sldId id="725" r:id="rId41"/>
    <p:sldId id="376" r:id="rId42"/>
    <p:sldId id="369" r:id="rId43"/>
    <p:sldId id="370" r:id="rId44"/>
    <p:sldId id="371" r:id="rId45"/>
    <p:sldId id="898" r:id="rId46"/>
    <p:sldId id="899" r:id="rId47"/>
    <p:sldId id="488" r:id="rId48"/>
    <p:sldId id="489" r:id="rId49"/>
    <p:sldId id="590" r:id="rId50"/>
    <p:sldId id="900" r:id="rId51"/>
    <p:sldId id="650" r:id="rId52"/>
    <p:sldId id="651" r:id="rId53"/>
    <p:sldId id="652" r:id="rId54"/>
    <p:sldId id="396" r:id="rId55"/>
    <p:sldId id="732" r:id="rId56"/>
    <p:sldId id="398" r:id="rId57"/>
    <p:sldId id="399" r:id="rId58"/>
    <p:sldId id="400" r:id="rId59"/>
    <p:sldId id="401" r:id="rId60"/>
    <p:sldId id="391" r:id="rId61"/>
    <p:sldId id="403" r:id="rId62"/>
    <p:sldId id="404" r:id="rId63"/>
    <p:sldId id="452" r:id="rId64"/>
    <p:sldId id="491" r:id="rId65"/>
    <p:sldId id="347" r:id="rId66"/>
    <p:sldId id="405" r:id="rId67"/>
    <p:sldId id="858" r:id="rId68"/>
    <p:sldId id="853" r:id="rId69"/>
    <p:sldId id="410" r:id="rId70"/>
    <p:sldId id="411" r:id="rId71"/>
    <p:sldId id="412" r:id="rId72"/>
    <p:sldId id="914" r:id="rId73"/>
    <p:sldId id="426" r:id="rId74"/>
    <p:sldId id="413" r:id="rId75"/>
    <p:sldId id="739" r:id="rId76"/>
    <p:sldId id="415" r:id="rId77"/>
    <p:sldId id="854" r:id="rId78"/>
    <p:sldId id="855" r:id="rId79"/>
    <p:sldId id="740" r:id="rId80"/>
    <p:sldId id="435" r:id="rId81"/>
    <p:sldId id="445" r:id="rId82"/>
    <p:sldId id="741" r:id="rId83"/>
    <p:sldId id="420" r:id="rId84"/>
    <p:sldId id="421" r:id="rId85"/>
    <p:sldId id="856" r:id="rId86"/>
    <p:sldId id="857" r:id="rId87"/>
    <p:sldId id="441" r:id="rId88"/>
    <p:sldId id="442" r:id="rId89"/>
    <p:sldId id="443" r:id="rId90"/>
    <p:sldId id="422" r:id="rId91"/>
    <p:sldId id="869" r:id="rId92"/>
    <p:sldId id="872" r:id="rId93"/>
    <p:sldId id="870" r:id="rId94"/>
    <p:sldId id="871" r:id="rId95"/>
    <p:sldId id="873" r:id="rId96"/>
    <p:sldId id="519" r:id="rId97"/>
    <p:sldId id="522" r:id="rId98"/>
    <p:sldId id="517" r:id="rId99"/>
    <p:sldId id="518" r:id="rId100"/>
    <p:sldId id="520" r:id="rId101"/>
    <p:sldId id="521" r:id="rId102"/>
    <p:sldId id="523" r:id="rId103"/>
    <p:sldId id="383" r:id="rId104"/>
    <p:sldId id="916" r:id="rId105"/>
    <p:sldId id="446" r:id="rId106"/>
    <p:sldId id="447" r:id="rId107"/>
    <p:sldId id="448" r:id="rId108"/>
    <p:sldId id="449" r:id="rId109"/>
    <p:sldId id="513" r:id="rId110"/>
    <p:sldId id="514" r:id="rId111"/>
    <p:sldId id="515" r:id="rId112"/>
    <p:sldId id="563" r:id="rId113"/>
    <p:sldId id="564" r:id="rId114"/>
    <p:sldId id="565" r:id="rId115"/>
    <p:sldId id="566" r:id="rId116"/>
    <p:sldId id="567" r:id="rId117"/>
    <p:sldId id="568" r:id="rId118"/>
    <p:sldId id="569" r:id="rId119"/>
    <p:sldId id="318" r:id="rId1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26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DC9691-FACC-4AD8-9BFE-6FC697C9A3A5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2D096621-E15A-498F-9BDF-59F918CAA707}">
      <dgm:prSet phldrT="[Text]"/>
      <dgm:spPr/>
      <dgm:t>
        <a:bodyPr/>
        <a:lstStyle/>
        <a:p>
          <a:r>
            <a:rPr lang="en-CA" dirty="0"/>
            <a:t>Trachea</a:t>
          </a:r>
        </a:p>
      </dgm:t>
    </dgm:pt>
    <dgm:pt modelId="{C6385185-CD0E-4C18-A22E-386A7D60A0DF}" type="parTrans" cxnId="{EEE15D38-5208-444E-8D7D-E082B15F5695}">
      <dgm:prSet/>
      <dgm:spPr/>
      <dgm:t>
        <a:bodyPr/>
        <a:lstStyle/>
        <a:p>
          <a:endParaRPr lang="en-CA"/>
        </a:p>
      </dgm:t>
    </dgm:pt>
    <dgm:pt modelId="{84287602-D16F-437B-8754-483965C77CDF}" type="sibTrans" cxnId="{EEE15D38-5208-444E-8D7D-E082B15F5695}">
      <dgm:prSet/>
      <dgm:spPr/>
      <dgm:t>
        <a:bodyPr/>
        <a:lstStyle/>
        <a:p>
          <a:endParaRPr lang="en-CA"/>
        </a:p>
      </dgm:t>
    </dgm:pt>
    <dgm:pt modelId="{87C7ED41-495A-44F2-883D-8C8B4D76FC3A}">
      <dgm:prSet phldrT="[Text]"/>
      <dgm:spPr/>
      <dgm:t>
        <a:bodyPr/>
        <a:lstStyle/>
        <a:p>
          <a:r>
            <a:rPr lang="en-CA" dirty="0"/>
            <a:t>Primary Bronchus </a:t>
          </a:r>
        </a:p>
        <a:p>
          <a:r>
            <a:rPr lang="en-CA" dirty="0"/>
            <a:t>(Left and Right)</a:t>
          </a:r>
        </a:p>
      </dgm:t>
    </dgm:pt>
    <dgm:pt modelId="{A1894A3E-8C5F-4088-8944-573563FFC5B2}" type="parTrans" cxnId="{3551703F-FA65-4722-906C-F4D8EE08BB5D}">
      <dgm:prSet/>
      <dgm:spPr/>
      <dgm:t>
        <a:bodyPr/>
        <a:lstStyle/>
        <a:p>
          <a:endParaRPr lang="en-CA"/>
        </a:p>
      </dgm:t>
    </dgm:pt>
    <dgm:pt modelId="{692636B9-DE3B-4E82-BDC6-031FFDBF1BEB}" type="sibTrans" cxnId="{3551703F-FA65-4722-906C-F4D8EE08BB5D}">
      <dgm:prSet/>
      <dgm:spPr/>
      <dgm:t>
        <a:bodyPr/>
        <a:lstStyle/>
        <a:p>
          <a:endParaRPr lang="en-CA"/>
        </a:p>
      </dgm:t>
    </dgm:pt>
    <dgm:pt modelId="{85F9AFF0-C4D2-470D-A38C-B680F1687638}">
      <dgm:prSet phldrT="[Text]"/>
      <dgm:spPr/>
      <dgm:t>
        <a:bodyPr/>
        <a:lstStyle/>
        <a:p>
          <a:r>
            <a:rPr lang="en-CA" dirty="0"/>
            <a:t>2</a:t>
          </a:r>
          <a:r>
            <a:rPr lang="en-CA" baseline="30000" dirty="0"/>
            <a:t>0</a:t>
          </a:r>
          <a:r>
            <a:rPr lang="en-CA" dirty="0"/>
            <a:t> Bronchi</a:t>
          </a:r>
        </a:p>
      </dgm:t>
    </dgm:pt>
    <dgm:pt modelId="{BB24B484-DC80-403E-91EF-17B3C456C2CC}" type="parTrans" cxnId="{34539672-84CA-4C5D-A1F9-ADF0BE979040}">
      <dgm:prSet/>
      <dgm:spPr/>
      <dgm:t>
        <a:bodyPr/>
        <a:lstStyle/>
        <a:p>
          <a:endParaRPr lang="en-CA"/>
        </a:p>
      </dgm:t>
    </dgm:pt>
    <dgm:pt modelId="{5D8192A7-D3D7-4BC1-A02D-0EA296C5FDED}" type="sibTrans" cxnId="{34539672-84CA-4C5D-A1F9-ADF0BE979040}">
      <dgm:prSet/>
      <dgm:spPr/>
      <dgm:t>
        <a:bodyPr/>
        <a:lstStyle/>
        <a:p>
          <a:endParaRPr lang="en-CA"/>
        </a:p>
      </dgm:t>
    </dgm:pt>
    <dgm:pt modelId="{301A42C2-5571-478B-9E29-C8801853FAC5}">
      <dgm:prSet/>
      <dgm:spPr/>
      <dgm:t>
        <a:bodyPr/>
        <a:lstStyle/>
        <a:p>
          <a:r>
            <a:rPr lang="en-CA" baseline="0" dirty="0"/>
            <a:t>3</a:t>
          </a:r>
          <a:r>
            <a:rPr lang="en-CA" baseline="30000" dirty="0"/>
            <a:t>0</a:t>
          </a:r>
          <a:r>
            <a:rPr lang="en-CA" dirty="0"/>
            <a:t> Bronchi</a:t>
          </a:r>
        </a:p>
      </dgm:t>
    </dgm:pt>
    <dgm:pt modelId="{2C3FEF88-80C4-4CC4-B8F5-130CE8355C59}" type="parTrans" cxnId="{4DF94C4A-D1CB-4352-BC74-948D58E652B4}">
      <dgm:prSet/>
      <dgm:spPr/>
      <dgm:t>
        <a:bodyPr/>
        <a:lstStyle/>
        <a:p>
          <a:endParaRPr lang="en-CA"/>
        </a:p>
      </dgm:t>
    </dgm:pt>
    <dgm:pt modelId="{85D0E412-5D02-4F40-8B4C-3145B8A5A86C}" type="sibTrans" cxnId="{4DF94C4A-D1CB-4352-BC74-948D58E652B4}">
      <dgm:prSet/>
      <dgm:spPr/>
      <dgm:t>
        <a:bodyPr/>
        <a:lstStyle/>
        <a:p>
          <a:endParaRPr lang="en-CA"/>
        </a:p>
      </dgm:t>
    </dgm:pt>
    <dgm:pt modelId="{92CDF4E8-5D57-4B1E-B420-B5369EA6B372}">
      <dgm:prSet/>
      <dgm:spPr/>
      <dgm:t>
        <a:bodyPr/>
        <a:lstStyle/>
        <a:p>
          <a:r>
            <a:rPr lang="en-CA" dirty="0"/>
            <a:t>Bronchioles</a:t>
          </a:r>
        </a:p>
      </dgm:t>
    </dgm:pt>
    <dgm:pt modelId="{E0A7E359-4C3D-48AB-AFB8-F282278D963A}" type="parTrans" cxnId="{349BC0D6-6942-42A3-BD09-10B08CE0A458}">
      <dgm:prSet/>
      <dgm:spPr/>
      <dgm:t>
        <a:bodyPr/>
        <a:lstStyle/>
        <a:p>
          <a:endParaRPr lang="en-CA"/>
        </a:p>
      </dgm:t>
    </dgm:pt>
    <dgm:pt modelId="{3F7F242D-3388-4816-B644-604BE269CC29}" type="sibTrans" cxnId="{349BC0D6-6942-42A3-BD09-10B08CE0A458}">
      <dgm:prSet/>
      <dgm:spPr/>
      <dgm:t>
        <a:bodyPr/>
        <a:lstStyle/>
        <a:p>
          <a:endParaRPr lang="en-CA"/>
        </a:p>
      </dgm:t>
    </dgm:pt>
    <dgm:pt modelId="{17FAEC80-D2FE-43F5-8B46-70BA9C9A9C64}">
      <dgm:prSet/>
      <dgm:spPr/>
      <dgm:t>
        <a:bodyPr/>
        <a:lstStyle/>
        <a:p>
          <a:r>
            <a:rPr lang="en-CA" dirty="0"/>
            <a:t>Terminal Bronchioles</a:t>
          </a:r>
        </a:p>
      </dgm:t>
    </dgm:pt>
    <dgm:pt modelId="{DCFC5CA6-38DD-49F0-A049-FCAC1A894057}" type="parTrans" cxnId="{E5AE8E05-3E4E-4320-B79D-BF13E4088A89}">
      <dgm:prSet/>
      <dgm:spPr/>
      <dgm:t>
        <a:bodyPr/>
        <a:lstStyle/>
        <a:p>
          <a:endParaRPr lang="en-CA"/>
        </a:p>
      </dgm:t>
    </dgm:pt>
    <dgm:pt modelId="{78380692-2F3C-4F8D-A59E-3025727C3BC1}" type="sibTrans" cxnId="{E5AE8E05-3E4E-4320-B79D-BF13E4088A89}">
      <dgm:prSet/>
      <dgm:spPr/>
      <dgm:t>
        <a:bodyPr/>
        <a:lstStyle/>
        <a:p>
          <a:endParaRPr lang="en-CA"/>
        </a:p>
      </dgm:t>
    </dgm:pt>
    <dgm:pt modelId="{061C1081-2708-4A1A-9C20-1905B402067A}" type="pres">
      <dgm:prSet presAssocID="{3BDC9691-FACC-4AD8-9BFE-6FC697C9A3A5}" presName="Name0" presStyleCnt="0">
        <dgm:presLayoutVars>
          <dgm:dir/>
          <dgm:resizeHandles val="exact"/>
        </dgm:presLayoutVars>
      </dgm:prSet>
      <dgm:spPr/>
    </dgm:pt>
    <dgm:pt modelId="{988B2E25-1EC9-44D4-B687-E735FFB2C19C}" type="pres">
      <dgm:prSet presAssocID="{2D096621-E15A-498F-9BDF-59F918CAA707}" presName="node" presStyleLbl="node1" presStyleIdx="0" presStyleCnt="6">
        <dgm:presLayoutVars>
          <dgm:bulletEnabled val="1"/>
        </dgm:presLayoutVars>
      </dgm:prSet>
      <dgm:spPr/>
    </dgm:pt>
    <dgm:pt modelId="{A09B61FA-80CB-4B8D-BDE9-7BD65FD8E909}" type="pres">
      <dgm:prSet presAssocID="{84287602-D16F-437B-8754-483965C77CDF}" presName="sibTrans" presStyleLbl="sibTrans2D1" presStyleIdx="0" presStyleCnt="5"/>
      <dgm:spPr/>
    </dgm:pt>
    <dgm:pt modelId="{07DBFE50-0CEC-4F41-860A-B2A589962870}" type="pres">
      <dgm:prSet presAssocID="{84287602-D16F-437B-8754-483965C77CDF}" presName="connectorText" presStyleLbl="sibTrans2D1" presStyleIdx="0" presStyleCnt="5"/>
      <dgm:spPr/>
    </dgm:pt>
    <dgm:pt modelId="{2345E53C-85DB-41DE-90C8-34CB625C96BB}" type="pres">
      <dgm:prSet presAssocID="{87C7ED41-495A-44F2-883D-8C8B4D76FC3A}" presName="node" presStyleLbl="node1" presStyleIdx="1" presStyleCnt="6" custLinFactNeighborY="991">
        <dgm:presLayoutVars>
          <dgm:bulletEnabled val="1"/>
        </dgm:presLayoutVars>
      </dgm:prSet>
      <dgm:spPr/>
    </dgm:pt>
    <dgm:pt modelId="{C7AD9769-4C14-46E9-87FA-BEDE07E9E25C}" type="pres">
      <dgm:prSet presAssocID="{692636B9-DE3B-4E82-BDC6-031FFDBF1BEB}" presName="sibTrans" presStyleLbl="sibTrans2D1" presStyleIdx="1" presStyleCnt="5"/>
      <dgm:spPr/>
    </dgm:pt>
    <dgm:pt modelId="{62F89425-FA6C-419F-8D32-9523137DDA41}" type="pres">
      <dgm:prSet presAssocID="{692636B9-DE3B-4E82-BDC6-031FFDBF1BEB}" presName="connectorText" presStyleLbl="sibTrans2D1" presStyleIdx="1" presStyleCnt="5"/>
      <dgm:spPr/>
    </dgm:pt>
    <dgm:pt modelId="{CEA773BF-B27B-452B-A54E-E41FB70365DB}" type="pres">
      <dgm:prSet presAssocID="{85F9AFF0-C4D2-470D-A38C-B680F1687638}" presName="node" presStyleLbl="node1" presStyleIdx="2" presStyleCnt="6">
        <dgm:presLayoutVars>
          <dgm:bulletEnabled val="1"/>
        </dgm:presLayoutVars>
      </dgm:prSet>
      <dgm:spPr/>
    </dgm:pt>
    <dgm:pt modelId="{20D3F8B7-DE09-4456-A673-B622517DD841}" type="pres">
      <dgm:prSet presAssocID="{5D8192A7-D3D7-4BC1-A02D-0EA296C5FDED}" presName="sibTrans" presStyleLbl="sibTrans2D1" presStyleIdx="2" presStyleCnt="5"/>
      <dgm:spPr/>
    </dgm:pt>
    <dgm:pt modelId="{42AB2A70-65C3-4116-99DD-4F10CFB4DC2C}" type="pres">
      <dgm:prSet presAssocID="{5D8192A7-D3D7-4BC1-A02D-0EA296C5FDED}" presName="connectorText" presStyleLbl="sibTrans2D1" presStyleIdx="2" presStyleCnt="5"/>
      <dgm:spPr/>
    </dgm:pt>
    <dgm:pt modelId="{04A34273-C366-4D79-BA22-7612014D5655}" type="pres">
      <dgm:prSet presAssocID="{301A42C2-5571-478B-9E29-C8801853FAC5}" presName="node" presStyleLbl="node1" presStyleIdx="3" presStyleCnt="6">
        <dgm:presLayoutVars>
          <dgm:bulletEnabled val="1"/>
        </dgm:presLayoutVars>
      </dgm:prSet>
      <dgm:spPr/>
    </dgm:pt>
    <dgm:pt modelId="{F696F32A-7704-433E-9490-F5F68C0E1AF5}" type="pres">
      <dgm:prSet presAssocID="{85D0E412-5D02-4F40-8B4C-3145B8A5A86C}" presName="sibTrans" presStyleLbl="sibTrans2D1" presStyleIdx="3" presStyleCnt="5"/>
      <dgm:spPr/>
    </dgm:pt>
    <dgm:pt modelId="{787C04DF-4D45-45E5-979E-C6A07651F5DC}" type="pres">
      <dgm:prSet presAssocID="{85D0E412-5D02-4F40-8B4C-3145B8A5A86C}" presName="connectorText" presStyleLbl="sibTrans2D1" presStyleIdx="3" presStyleCnt="5"/>
      <dgm:spPr/>
    </dgm:pt>
    <dgm:pt modelId="{0C853012-CED6-482A-ABC3-A35E0F72A7D6}" type="pres">
      <dgm:prSet presAssocID="{92CDF4E8-5D57-4B1E-B420-B5369EA6B372}" presName="node" presStyleLbl="node1" presStyleIdx="4" presStyleCnt="6">
        <dgm:presLayoutVars>
          <dgm:bulletEnabled val="1"/>
        </dgm:presLayoutVars>
      </dgm:prSet>
      <dgm:spPr/>
    </dgm:pt>
    <dgm:pt modelId="{401B3978-B3C9-49D2-957A-B2C4997EB569}" type="pres">
      <dgm:prSet presAssocID="{3F7F242D-3388-4816-B644-604BE269CC29}" presName="sibTrans" presStyleLbl="sibTrans2D1" presStyleIdx="4" presStyleCnt="5"/>
      <dgm:spPr/>
    </dgm:pt>
    <dgm:pt modelId="{0F1AC1B1-4C9B-47EB-B85D-6A593C05230E}" type="pres">
      <dgm:prSet presAssocID="{3F7F242D-3388-4816-B644-604BE269CC29}" presName="connectorText" presStyleLbl="sibTrans2D1" presStyleIdx="4" presStyleCnt="5"/>
      <dgm:spPr/>
    </dgm:pt>
    <dgm:pt modelId="{708AE8F1-56B4-4637-ADA3-3B8734DA43D9}" type="pres">
      <dgm:prSet presAssocID="{17FAEC80-D2FE-43F5-8B46-70BA9C9A9C64}" presName="node" presStyleLbl="node1" presStyleIdx="5" presStyleCnt="6">
        <dgm:presLayoutVars>
          <dgm:bulletEnabled val="1"/>
        </dgm:presLayoutVars>
      </dgm:prSet>
      <dgm:spPr/>
    </dgm:pt>
  </dgm:ptLst>
  <dgm:cxnLst>
    <dgm:cxn modelId="{C0F19A03-092D-41C0-BB05-7B3EA14842EE}" type="presOf" srcId="{17FAEC80-D2FE-43F5-8B46-70BA9C9A9C64}" destId="{708AE8F1-56B4-4637-ADA3-3B8734DA43D9}" srcOrd="0" destOrd="0" presId="urn:microsoft.com/office/officeart/2005/8/layout/process1"/>
    <dgm:cxn modelId="{D6D1EB04-E94B-40C6-A14C-213BD474D0A6}" type="presOf" srcId="{3BDC9691-FACC-4AD8-9BFE-6FC697C9A3A5}" destId="{061C1081-2708-4A1A-9C20-1905B402067A}" srcOrd="0" destOrd="0" presId="urn:microsoft.com/office/officeart/2005/8/layout/process1"/>
    <dgm:cxn modelId="{E5AE8E05-3E4E-4320-B79D-BF13E4088A89}" srcId="{3BDC9691-FACC-4AD8-9BFE-6FC697C9A3A5}" destId="{17FAEC80-D2FE-43F5-8B46-70BA9C9A9C64}" srcOrd="5" destOrd="0" parTransId="{DCFC5CA6-38DD-49F0-A049-FCAC1A894057}" sibTransId="{78380692-2F3C-4F8D-A59E-3025727C3BC1}"/>
    <dgm:cxn modelId="{3C036A14-AD1E-4ABB-96B9-872646E8F912}" type="presOf" srcId="{2D096621-E15A-498F-9BDF-59F918CAA707}" destId="{988B2E25-1EC9-44D4-B687-E735FFB2C19C}" srcOrd="0" destOrd="0" presId="urn:microsoft.com/office/officeart/2005/8/layout/process1"/>
    <dgm:cxn modelId="{F163411D-2B9E-4BF8-BD22-A7C1DC0804D7}" type="presOf" srcId="{92CDF4E8-5D57-4B1E-B420-B5369EA6B372}" destId="{0C853012-CED6-482A-ABC3-A35E0F72A7D6}" srcOrd="0" destOrd="0" presId="urn:microsoft.com/office/officeart/2005/8/layout/process1"/>
    <dgm:cxn modelId="{D99A3232-DEA5-49A6-B9C8-4C29906FD583}" type="presOf" srcId="{84287602-D16F-437B-8754-483965C77CDF}" destId="{A09B61FA-80CB-4B8D-BDE9-7BD65FD8E909}" srcOrd="0" destOrd="0" presId="urn:microsoft.com/office/officeart/2005/8/layout/process1"/>
    <dgm:cxn modelId="{EEE15D38-5208-444E-8D7D-E082B15F5695}" srcId="{3BDC9691-FACC-4AD8-9BFE-6FC697C9A3A5}" destId="{2D096621-E15A-498F-9BDF-59F918CAA707}" srcOrd="0" destOrd="0" parTransId="{C6385185-CD0E-4C18-A22E-386A7D60A0DF}" sibTransId="{84287602-D16F-437B-8754-483965C77CDF}"/>
    <dgm:cxn modelId="{3551703F-FA65-4722-906C-F4D8EE08BB5D}" srcId="{3BDC9691-FACC-4AD8-9BFE-6FC697C9A3A5}" destId="{87C7ED41-495A-44F2-883D-8C8B4D76FC3A}" srcOrd="1" destOrd="0" parTransId="{A1894A3E-8C5F-4088-8944-573563FFC5B2}" sibTransId="{692636B9-DE3B-4E82-BDC6-031FFDBF1BEB}"/>
    <dgm:cxn modelId="{081A3746-3E08-4495-8E29-ED19C40B927B}" type="presOf" srcId="{84287602-D16F-437B-8754-483965C77CDF}" destId="{07DBFE50-0CEC-4F41-860A-B2A589962870}" srcOrd="1" destOrd="0" presId="urn:microsoft.com/office/officeart/2005/8/layout/process1"/>
    <dgm:cxn modelId="{CE60DC48-0B65-4CCA-9652-4BF8B4F3BBAA}" type="presOf" srcId="{301A42C2-5571-478B-9E29-C8801853FAC5}" destId="{04A34273-C366-4D79-BA22-7612014D5655}" srcOrd="0" destOrd="0" presId="urn:microsoft.com/office/officeart/2005/8/layout/process1"/>
    <dgm:cxn modelId="{4DF94C4A-D1CB-4352-BC74-948D58E652B4}" srcId="{3BDC9691-FACC-4AD8-9BFE-6FC697C9A3A5}" destId="{301A42C2-5571-478B-9E29-C8801853FAC5}" srcOrd="3" destOrd="0" parTransId="{2C3FEF88-80C4-4CC4-B8F5-130CE8355C59}" sibTransId="{85D0E412-5D02-4F40-8B4C-3145B8A5A86C}"/>
    <dgm:cxn modelId="{34539672-84CA-4C5D-A1F9-ADF0BE979040}" srcId="{3BDC9691-FACC-4AD8-9BFE-6FC697C9A3A5}" destId="{85F9AFF0-C4D2-470D-A38C-B680F1687638}" srcOrd="2" destOrd="0" parTransId="{BB24B484-DC80-403E-91EF-17B3C456C2CC}" sibTransId="{5D8192A7-D3D7-4BC1-A02D-0EA296C5FDED}"/>
    <dgm:cxn modelId="{305BDC75-DB05-4C8D-BC36-B96D79F6FE92}" type="presOf" srcId="{3F7F242D-3388-4816-B644-604BE269CC29}" destId="{401B3978-B3C9-49D2-957A-B2C4997EB569}" srcOrd="0" destOrd="0" presId="urn:microsoft.com/office/officeart/2005/8/layout/process1"/>
    <dgm:cxn modelId="{2EDDAF7E-0778-4FC1-996E-24B4356B5863}" type="presOf" srcId="{3F7F242D-3388-4816-B644-604BE269CC29}" destId="{0F1AC1B1-4C9B-47EB-B85D-6A593C05230E}" srcOrd="1" destOrd="0" presId="urn:microsoft.com/office/officeart/2005/8/layout/process1"/>
    <dgm:cxn modelId="{22CB2387-68E1-415D-BD15-DC365E80E530}" type="presOf" srcId="{692636B9-DE3B-4E82-BDC6-031FFDBF1BEB}" destId="{C7AD9769-4C14-46E9-87FA-BEDE07E9E25C}" srcOrd="0" destOrd="0" presId="urn:microsoft.com/office/officeart/2005/8/layout/process1"/>
    <dgm:cxn modelId="{9BFDE5B0-4F16-40C3-A7A7-BAE5EDCCE9B0}" type="presOf" srcId="{85F9AFF0-C4D2-470D-A38C-B680F1687638}" destId="{CEA773BF-B27B-452B-A54E-E41FB70365DB}" srcOrd="0" destOrd="0" presId="urn:microsoft.com/office/officeart/2005/8/layout/process1"/>
    <dgm:cxn modelId="{700B0BD6-106E-40BB-A863-F9961A45869D}" type="presOf" srcId="{5D8192A7-D3D7-4BC1-A02D-0EA296C5FDED}" destId="{20D3F8B7-DE09-4456-A673-B622517DD841}" srcOrd="0" destOrd="0" presId="urn:microsoft.com/office/officeart/2005/8/layout/process1"/>
    <dgm:cxn modelId="{349BC0D6-6942-42A3-BD09-10B08CE0A458}" srcId="{3BDC9691-FACC-4AD8-9BFE-6FC697C9A3A5}" destId="{92CDF4E8-5D57-4B1E-B420-B5369EA6B372}" srcOrd="4" destOrd="0" parTransId="{E0A7E359-4C3D-48AB-AFB8-F282278D963A}" sibTransId="{3F7F242D-3388-4816-B644-604BE269CC29}"/>
    <dgm:cxn modelId="{F8FCC3EB-3E26-4F35-877B-83D1F1132942}" type="presOf" srcId="{85D0E412-5D02-4F40-8B4C-3145B8A5A86C}" destId="{787C04DF-4D45-45E5-979E-C6A07651F5DC}" srcOrd="1" destOrd="0" presId="urn:microsoft.com/office/officeart/2005/8/layout/process1"/>
    <dgm:cxn modelId="{552C7FEC-55DC-48BA-88C3-5E0E5457FDC3}" type="presOf" srcId="{87C7ED41-495A-44F2-883D-8C8B4D76FC3A}" destId="{2345E53C-85DB-41DE-90C8-34CB625C96BB}" srcOrd="0" destOrd="0" presId="urn:microsoft.com/office/officeart/2005/8/layout/process1"/>
    <dgm:cxn modelId="{F9E51BED-1664-4F5F-B44D-11F91E9EC045}" type="presOf" srcId="{85D0E412-5D02-4F40-8B4C-3145B8A5A86C}" destId="{F696F32A-7704-433E-9490-F5F68C0E1AF5}" srcOrd="0" destOrd="0" presId="urn:microsoft.com/office/officeart/2005/8/layout/process1"/>
    <dgm:cxn modelId="{E375BBF0-61B3-46DF-B196-A6A2EA1FABAD}" type="presOf" srcId="{692636B9-DE3B-4E82-BDC6-031FFDBF1BEB}" destId="{62F89425-FA6C-419F-8D32-9523137DDA41}" srcOrd="1" destOrd="0" presId="urn:microsoft.com/office/officeart/2005/8/layout/process1"/>
    <dgm:cxn modelId="{FA1025FE-E1BD-4F56-9FC0-83B9035A7294}" type="presOf" srcId="{5D8192A7-D3D7-4BC1-A02D-0EA296C5FDED}" destId="{42AB2A70-65C3-4116-99DD-4F10CFB4DC2C}" srcOrd="1" destOrd="0" presId="urn:microsoft.com/office/officeart/2005/8/layout/process1"/>
    <dgm:cxn modelId="{7DB14DE4-8030-4436-8509-C07D25D56DF9}" type="presParOf" srcId="{061C1081-2708-4A1A-9C20-1905B402067A}" destId="{988B2E25-1EC9-44D4-B687-E735FFB2C19C}" srcOrd="0" destOrd="0" presId="urn:microsoft.com/office/officeart/2005/8/layout/process1"/>
    <dgm:cxn modelId="{A6351331-4EC7-47D6-B211-25F655D3991A}" type="presParOf" srcId="{061C1081-2708-4A1A-9C20-1905B402067A}" destId="{A09B61FA-80CB-4B8D-BDE9-7BD65FD8E909}" srcOrd="1" destOrd="0" presId="urn:microsoft.com/office/officeart/2005/8/layout/process1"/>
    <dgm:cxn modelId="{02EE7B28-E9EE-42D0-9856-B456C26E9B61}" type="presParOf" srcId="{A09B61FA-80CB-4B8D-BDE9-7BD65FD8E909}" destId="{07DBFE50-0CEC-4F41-860A-B2A589962870}" srcOrd="0" destOrd="0" presId="urn:microsoft.com/office/officeart/2005/8/layout/process1"/>
    <dgm:cxn modelId="{290ED491-F5FD-4D3C-B61E-3767C7EF9575}" type="presParOf" srcId="{061C1081-2708-4A1A-9C20-1905B402067A}" destId="{2345E53C-85DB-41DE-90C8-34CB625C96BB}" srcOrd="2" destOrd="0" presId="urn:microsoft.com/office/officeart/2005/8/layout/process1"/>
    <dgm:cxn modelId="{86E87387-8A82-44D8-8179-563C7F91ACF6}" type="presParOf" srcId="{061C1081-2708-4A1A-9C20-1905B402067A}" destId="{C7AD9769-4C14-46E9-87FA-BEDE07E9E25C}" srcOrd="3" destOrd="0" presId="urn:microsoft.com/office/officeart/2005/8/layout/process1"/>
    <dgm:cxn modelId="{929F73F0-0396-4A50-B7CF-50637E675F53}" type="presParOf" srcId="{C7AD9769-4C14-46E9-87FA-BEDE07E9E25C}" destId="{62F89425-FA6C-419F-8D32-9523137DDA41}" srcOrd="0" destOrd="0" presId="urn:microsoft.com/office/officeart/2005/8/layout/process1"/>
    <dgm:cxn modelId="{A909B57F-C69B-4D20-984A-4FBE89BA29A0}" type="presParOf" srcId="{061C1081-2708-4A1A-9C20-1905B402067A}" destId="{CEA773BF-B27B-452B-A54E-E41FB70365DB}" srcOrd="4" destOrd="0" presId="urn:microsoft.com/office/officeart/2005/8/layout/process1"/>
    <dgm:cxn modelId="{CBF6420D-06D2-4DDE-90BE-D6FBBBF26A69}" type="presParOf" srcId="{061C1081-2708-4A1A-9C20-1905B402067A}" destId="{20D3F8B7-DE09-4456-A673-B622517DD841}" srcOrd="5" destOrd="0" presId="urn:microsoft.com/office/officeart/2005/8/layout/process1"/>
    <dgm:cxn modelId="{0237D44E-FB67-4905-BDB4-3A47EC6A1894}" type="presParOf" srcId="{20D3F8B7-DE09-4456-A673-B622517DD841}" destId="{42AB2A70-65C3-4116-99DD-4F10CFB4DC2C}" srcOrd="0" destOrd="0" presId="urn:microsoft.com/office/officeart/2005/8/layout/process1"/>
    <dgm:cxn modelId="{A209F3C8-E3F2-4516-924B-A235CAFC7754}" type="presParOf" srcId="{061C1081-2708-4A1A-9C20-1905B402067A}" destId="{04A34273-C366-4D79-BA22-7612014D5655}" srcOrd="6" destOrd="0" presId="urn:microsoft.com/office/officeart/2005/8/layout/process1"/>
    <dgm:cxn modelId="{49146709-C8AC-4CCD-930F-9C5FB8AD89CD}" type="presParOf" srcId="{061C1081-2708-4A1A-9C20-1905B402067A}" destId="{F696F32A-7704-433E-9490-F5F68C0E1AF5}" srcOrd="7" destOrd="0" presId="urn:microsoft.com/office/officeart/2005/8/layout/process1"/>
    <dgm:cxn modelId="{1BDB6571-233B-4158-91C9-F6E094F2AEA4}" type="presParOf" srcId="{F696F32A-7704-433E-9490-F5F68C0E1AF5}" destId="{787C04DF-4D45-45E5-979E-C6A07651F5DC}" srcOrd="0" destOrd="0" presId="urn:microsoft.com/office/officeart/2005/8/layout/process1"/>
    <dgm:cxn modelId="{D1BC2882-B8EB-45DD-A75F-3290DDC8A608}" type="presParOf" srcId="{061C1081-2708-4A1A-9C20-1905B402067A}" destId="{0C853012-CED6-482A-ABC3-A35E0F72A7D6}" srcOrd="8" destOrd="0" presId="urn:microsoft.com/office/officeart/2005/8/layout/process1"/>
    <dgm:cxn modelId="{6C04A4BF-FCCA-4F8D-A26C-75F50A1878CB}" type="presParOf" srcId="{061C1081-2708-4A1A-9C20-1905B402067A}" destId="{401B3978-B3C9-49D2-957A-B2C4997EB569}" srcOrd="9" destOrd="0" presId="urn:microsoft.com/office/officeart/2005/8/layout/process1"/>
    <dgm:cxn modelId="{3F67F3D3-33BB-45B8-9DF8-C78B2E1FC1ED}" type="presParOf" srcId="{401B3978-B3C9-49D2-957A-B2C4997EB569}" destId="{0F1AC1B1-4C9B-47EB-B85D-6A593C05230E}" srcOrd="0" destOrd="0" presId="urn:microsoft.com/office/officeart/2005/8/layout/process1"/>
    <dgm:cxn modelId="{73844DFE-C65F-4656-AA9F-609D451DE9F8}" type="presParOf" srcId="{061C1081-2708-4A1A-9C20-1905B402067A}" destId="{708AE8F1-56B4-4637-ADA3-3B8734DA43D9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DC9691-FACC-4AD8-9BFE-6FC697C9A3A5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2D096621-E15A-498F-9BDF-59F918CAA707}">
      <dgm:prSet phldrT="[Text]"/>
      <dgm:spPr/>
      <dgm:t>
        <a:bodyPr/>
        <a:lstStyle/>
        <a:p>
          <a:r>
            <a:rPr lang="en-CA" dirty="0"/>
            <a:t>Respiratory Bronchioles</a:t>
          </a:r>
        </a:p>
      </dgm:t>
    </dgm:pt>
    <dgm:pt modelId="{C6385185-CD0E-4C18-A22E-386A7D60A0DF}" type="parTrans" cxnId="{EEE15D38-5208-444E-8D7D-E082B15F5695}">
      <dgm:prSet/>
      <dgm:spPr/>
      <dgm:t>
        <a:bodyPr/>
        <a:lstStyle/>
        <a:p>
          <a:endParaRPr lang="en-CA"/>
        </a:p>
      </dgm:t>
    </dgm:pt>
    <dgm:pt modelId="{84287602-D16F-437B-8754-483965C77CDF}" type="sibTrans" cxnId="{EEE15D38-5208-444E-8D7D-E082B15F5695}">
      <dgm:prSet/>
      <dgm:spPr/>
      <dgm:t>
        <a:bodyPr/>
        <a:lstStyle/>
        <a:p>
          <a:endParaRPr lang="en-CA"/>
        </a:p>
      </dgm:t>
    </dgm:pt>
    <dgm:pt modelId="{87C7ED41-495A-44F2-883D-8C8B4D76FC3A}">
      <dgm:prSet phldrT="[Text]"/>
      <dgm:spPr/>
      <dgm:t>
        <a:bodyPr/>
        <a:lstStyle/>
        <a:p>
          <a:r>
            <a:rPr lang="en-CA" dirty="0"/>
            <a:t>Alveolar Ducts </a:t>
          </a:r>
        </a:p>
      </dgm:t>
    </dgm:pt>
    <dgm:pt modelId="{A1894A3E-8C5F-4088-8944-573563FFC5B2}" type="parTrans" cxnId="{3551703F-FA65-4722-906C-F4D8EE08BB5D}">
      <dgm:prSet/>
      <dgm:spPr/>
      <dgm:t>
        <a:bodyPr/>
        <a:lstStyle/>
        <a:p>
          <a:endParaRPr lang="en-CA"/>
        </a:p>
      </dgm:t>
    </dgm:pt>
    <dgm:pt modelId="{692636B9-DE3B-4E82-BDC6-031FFDBF1BEB}" type="sibTrans" cxnId="{3551703F-FA65-4722-906C-F4D8EE08BB5D}">
      <dgm:prSet/>
      <dgm:spPr/>
      <dgm:t>
        <a:bodyPr/>
        <a:lstStyle/>
        <a:p>
          <a:endParaRPr lang="en-CA"/>
        </a:p>
      </dgm:t>
    </dgm:pt>
    <dgm:pt modelId="{85F9AFF0-C4D2-470D-A38C-B680F1687638}">
      <dgm:prSet phldrT="[Text]"/>
      <dgm:spPr/>
      <dgm:t>
        <a:bodyPr/>
        <a:lstStyle/>
        <a:p>
          <a:r>
            <a:rPr lang="en-CA"/>
            <a:t>Alveolar Sacs</a:t>
          </a:r>
          <a:endParaRPr lang="en-CA" dirty="0"/>
        </a:p>
      </dgm:t>
    </dgm:pt>
    <dgm:pt modelId="{BB24B484-DC80-403E-91EF-17B3C456C2CC}" type="parTrans" cxnId="{34539672-84CA-4C5D-A1F9-ADF0BE979040}">
      <dgm:prSet/>
      <dgm:spPr/>
      <dgm:t>
        <a:bodyPr/>
        <a:lstStyle/>
        <a:p>
          <a:endParaRPr lang="en-CA"/>
        </a:p>
      </dgm:t>
    </dgm:pt>
    <dgm:pt modelId="{5D8192A7-D3D7-4BC1-A02D-0EA296C5FDED}" type="sibTrans" cxnId="{34539672-84CA-4C5D-A1F9-ADF0BE979040}">
      <dgm:prSet/>
      <dgm:spPr/>
      <dgm:t>
        <a:bodyPr/>
        <a:lstStyle/>
        <a:p>
          <a:endParaRPr lang="en-CA"/>
        </a:p>
      </dgm:t>
    </dgm:pt>
    <dgm:pt modelId="{301A42C2-5571-478B-9E29-C8801853FAC5}">
      <dgm:prSet/>
      <dgm:spPr/>
      <dgm:t>
        <a:bodyPr/>
        <a:lstStyle/>
        <a:p>
          <a:r>
            <a:rPr lang="en-CA" baseline="0"/>
            <a:t>Alveoli</a:t>
          </a:r>
          <a:endParaRPr lang="en-CA" dirty="0"/>
        </a:p>
      </dgm:t>
    </dgm:pt>
    <dgm:pt modelId="{2C3FEF88-80C4-4CC4-B8F5-130CE8355C59}" type="parTrans" cxnId="{4DF94C4A-D1CB-4352-BC74-948D58E652B4}">
      <dgm:prSet/>
      <dgm:spPr/>
      <dgm:t>
        <a:bodyPr/>
        <a:lstStyle/>
        <a:p>
          <a:endParaRPr lang="en-CA"/>
        </a:p>
      </dgm:t>
    </dgm:pt>
    <dgm:pt modelId="{85D0E412-5D02-4F40-8B4C-3145B8A5A86C}" type="sibTrans" cxnId="{4DF94C4A-D1CB-4352-BC74-948D58E652B4}">
      <dgm:prSet/>
      <dgm:spPr/>
      <dgm:t>
        <a:bodyPr/>
        <a:lstStyle/>
        <a:p>
          <a:endParaRPr lang="en-CA"/>
        </a:p>
      </dgm:t>
    </dgm:pt>
    <dgm:pt modelId="{061C1081-2708-4A1A-9C20-1905B402067A}" type="pres">
      <dgm:prSet presAssocID="{3BDC9691-FACC-4AD8-9BFE-6FC697C9A3A5}" presName="Name0" presStyleCnt="0">
        <dgm:presLayoutVars>
          <dgm:dir/>
          <dgm:resizeHandles val="exact"/>
        </dgm:presLayoutVars>
      </dgm:prSet>
      <dgm:spPr/>
    </dgm:pt>
    <dgm:pt modelId="{988B2E25-1EC9-44D4-B687-E735FFB2C19C}" type="pres">
      <dgm:prSet presAssocID="{2D096621-E15A-498F-9BDF-59F918CAA707}" presName="node" presStyleLbl="node1" presStyleIdx="0" presStyleCnt="4">
        <dgm:presLayoutVars>
          <dgm:bulletEnabled val="1"/>
        </dgm:presLayoutVars>
      </dgm:prSet>
      <dgm:spPr/>
    </dgm:pt>
    <dgm:pt modelId="{A09B61FA-80CB-4B8D-BDE9-7BD65FD8E909}" type="pres">
      <dgm:prSet presAssocID="{84287602-D16F-437B-8754-483965C77CDF}" presName="sibTrans" presStyleLbl="sibTrans2D1" presStyleIdx="0" presStyleCnt="3"/>
      <dgm:spPr/>
    </dgm:pt>
    <dgm:pt modelId="{07DBFE50-0CEC-4F41-860A-B2A589962870}" type="pres">
      <dgm:prSet presAssocID="{84287602-D16F-437B-8754-483965C77CDF}" presName="connectorText" presStyleLbl="sibTrans2D1" presStyleIdx="0" presStyleCnt="3"/>
      <dgm:spPr/>
    </dgm:pt>
    <dgm:pt modelId="{2345E53C-85DB-41DE-90C8-34CB625C96BB}" type="pres">
      <dgm:prSet presAssocID="{87C7ED41-495A-44F2-883D-8C8B4D76FC3A}" presName="node" presStyleLbl="node1" presStyleIdx="1" presStyleCnt="4" custLinFactNeighborY="991">
        <dgm:presLayoutVars>
          <dgm:bulletEnabled val="1"/>
        </dgm:presLayoutVars>
      </dgm:prSet>
      <dgm:spPr/>
    </dgm:pt>
    <dgm:pt modelId="{C7AD9769-4C14-46E9-87FA-BEDE07E9E25C}" type="pres">
      <dgm:prSet presAssocID="{692636B9-DE3B-4E82-BDC6-031FFDBF1BEB}" presName="sibTrans" presStyleLbl="sibTrans2D1" presStyleIdx="1" presStyleCnt="3"/>
      <dgm:spPr/>
    </dgm:pt>
    <dgm:pt modelId="{62F89425-FA6C-419F-8D32-9523137DDA41}" type="pres">
      <dgm:prSet presAssocID="{692636B9-DE3B-4E82-BDC6-031FFDBF1BEB}" presName="connectorText" presStyleLbl="sibTrans2D1" presStyleIdx="1" presStyleCnt="3"/>
      <dgm:spPr/>
    </dgm:pt>
    <dgm:pt modelId="{CEA773BF-B27B-452B-A54E-E41FB70365DB}" type="pres">
      <dgm:prSet presAssocID="{85F9AFF0-C4D2-470D-A38C-B680F1687638}" presName="node" presStyleLbl="node1" presStyleIdx="2" presStyleCnt="4">
        <dgm:presLayoutVars>
          <dgm:bulletEnabled val="1"/>
        </dgm:presLayoutVars>
      </dgm:prSet>
      <dgm:spPr/>
    </dgm:pt>
    <dgm:pt modelId="{20D3F8B7-DE09-4456-A673-B622517DD841}" type="pres">
      <dgm:prSet presAssocID="{5D8192A7-D3D7-4BC1-A02D-0EA296C5FDED}" presName="sibTrans" presStyleLbl="sibTrans2D1" presStyleIdx="2" presStyleCnt="3"/>
      <dgm:spPr/>
    </dgm:pt>
    <dgm:pt modelId="{42AB2A70-65C3-4116-99DD-4F10CFB4DC2C}" type="pres">
      <dgm:prSet presAssocID="{5D8192A7-D3D7-4BC1-A02D-0EA296C5FDED}" presName="connectorText" presStyleLbl="sibTrans2D1" presStyleIdx="2" presStyleCnt="3"/>
      <dgm:spPr/>
    </dgm:pt>
    <dgm:pt modelId="{04A34273-C366-4D79-BA22-7612014D5655}" type="pres">
      <dgm:prSet presAssocID="{301A42C2-5571-478B-9E29-C8801853FAC5}" presName="node" presStyleLbl="node1" presStyleIdx="3" presStyleCnt="4">
        <dgm:presLayoutVars>
          <dgm:bulletEnabled val="1"/>
        </dgm:presLayoutVars>
      </dgm:prSet>
      <dgm:spPr/>
    </dgm:pt>
  </dgm:ptLst>
  <dgm:cxnLst>
    <dgm:cxn modelId="{D6D1EB04-E94B-40C6-A14C-213BD474D0A6}" type="presOf" srcId="{3BDC9691-FACC-4AD8-9BFE-6FC697C9A3A5}" destId="{061C1081-2708-4A1A-9C20-1905B402067A}" srcOrd="0" destOrd="0" presId="urn:microsoft.com/office/officeart/2005/8/layout/process1"/>
    <dgm:cxn modelId="{3C036A14-AD1E-4ABB-96B9-872646E8F912}" type="presOf" srcId="{2D096621-E15A-498F-9BDF-59F918CAA707}" destId="{988B2E25-1EC9-44D4-B687-E735FFB2C19C}" srcOrd="0" destOrd="0" presId="urn:microsoft.com/office/officeart/2005/8/layout/process1"/>
    <dgm:cxn modelId="{D99A3232-DEA5-49A6-B9C8-4C29906FD583}" type="presOf" srcId="{84287602-D16F-437B-8754-483965C77CDF}" destId="{A09B61FA-80CB-4B8D-BDE9-7BD65FD8E909}" srcOrd="0" destOrd="0" presId="urn:microsoft.com/office/officeart/2005/8/layout/process1"/>
    <dgm:cxn modelId="{EEE15D38-5208-444E-8D7D-E082B15F5695}" srcId="{3BDC9691-FACC-4AD8-9BFE-6FC697C9A3A5}" destId="{2D096621-E15A-498F-9BDF-59F918CAA707}" srcOrd="0" destOrd="0" parTransId="{C6385185-CD0E-4C18-A22E-386A7D60A0DF}" sibTransId="{84287602-D16F-437B-8754-483965C77CDF}"/>
    <dgm:cxn modelId="{3551703F-FA65-4722-906C-F4D8EE08BB5D}" srcId="{3BDC9691-FACC-4AD8-9BFE-6FC697C9A3A5}" destId="{87C7ED41-495A-44F2-883D-8C8B4D76FC3A}" srcOrd="1" destOrd="0" parTransId="{A1894A3E-8C5F-4088-8944-573563FFC5B2}" sibTransId="{692636B9-DE3B-4E82-BDC6-031FFDBF1BEB}"/>
    <dgm:cxn modelId="{081A3746-3E08-4495-8E29-ED19C40B927B}" type="presOf" srcId="{84287602-D16F-437B-8754-483965C77CDF}" destId="{07DBFE50-0CEC-4F41-860A-B2A589962870}" srcOrd="1" destOrd="0" presId="urn:microsoft.com/office/officeart/2005/8/layout/process1"/>
    <dgm:cxn modelId="{CE60DC48-0B65-4CCA-9652-4BF8B4F3BBAA}" type="presOf" srcId="{301A42C2-5571-478B-9E29-C8801853FAC5}" destId="{04A34273-C366-4D79-BA22-7612014D5655}" srcOrd="0" destOrd="0" presId="urn:microsoft.com/office/officeart/2005/8/layout/process1"/>
    <dgm:cxn modelId="{4DF94C4A-D1CB-4352-BC74-948D58E652B4}" srcId="{3BDC9691-FACC-4AD8-9BFE-6FC697C9A3A5}" destId="{301A42C2-5571-478B-9E29-C8801853FAC5}" srcOrd="3" destOrd="0" parTransId="{2C3FEF88-80C4-4CC4-B8F5-130CE8355C59}" sibTransId="{85D0E412-5D02-4F40-8B4C-3145B8A5A86C}"/>
    <dgm:cxn modelId="{34539672-84CA-4C5D-A1F9-ADF0BE979040}" srcId="{3BDC9691-FACC-4AD8-9BFE-6FC697C9A3A5}" destId="{85F9AFF0-C4D2-470D-A38C-B680F1687638}" srcOrd="2" destOrd="0" parTransId="{BB24B484-DC80-403E-91EF-17B3C456C2CC}" sibTransId="{5D8192A7-D3D7-4BC1-A02D-0EA296C5FDED}"/>
    <dgm:cxn modelId="{22CB2387-68E1-415D-BD15-DC365E80E530}" type="presOf" srcId="{692636B9-DE3B-4E82-BDC6-031FFDBF1BEB}" destId="{C7AD9769-4C14-46E9-87FA-BEDE07E9E25C}" srcOrd="0" destOrd="0" presId="urn:microsoft.com/office/officeart/2005/8/layout/process1"/>
    <dgm:cxn modelId="{9BFDE5B0-4F16-40C3-A7A7-BAE5EDCCE9B0}" type="presOf" srcId="{85F9AFF0-C4D2-470D-A38C-B680F1687638}" destId="{CEA773BF-B27B-452B-A54E-E41FB70365DB}" srcOrd="0" destOrd="0" presId="urn:microsoft.com/office/officeart/2005/8/layout/process1"/>
    <dgm:cxn modelId="{700B0BD6-106E-40BB-A863-F9961A45869D}" type="presOf" srcId="{5D8192A7-D3D7-4BC1-A02D-0EA296C5FDED}" destId="{20D3F8B7-DE09-4456-A673-B622517DD841}" srcOrd="0" destOrd="0" presId="urn:microsoft.com/office/officeart/2005/8/layout/process1"/>
    <dgm:cxn modelId="{552C7FEC-55DC-48BA-88C3-5E0E5457FDC3}" type="presOf" srcId="{87C7ED41-495A-44F2-883D-8C8B4D76FC3A}" destId="{2345E53C-85DB-41DE-90C8-34CB625C96BB}" srcOrd="0" destOrd="0" presId="urn:microsoft.com/office/officeart/2005/8/layout/process1"/>
    <dgm:cxn modelId="{E375BBF0-61B3-46DF-B196-A6A2EA1FABAD}" type="presOf" srcId="{692636B9-DE3B-4E82-BDC6-031FFDBF1BEB}" destId="{62F89425-FA6C-419F-8D32-9523137DDA41}" srcOrd="1" destOrd="0" presId="urn:microsoft.com/office/officeart/2005/8/layout/process1"/>
    <dgm:cxn modelId="{FA1025FE-E1BD-4F56-9FC0-83B9035A7294}" type="presOf" srcId="{5D8192A7-D3D7-4BC1-A02D-0EA296C5FDED}" destId="{42AB2A70-65C3-4116-99DD-4F10CFB4DC2C}" srcOrd="1" destOrd="0" presId="urn:microsoft.com/office/officeart/2005/8/layout/process1"/>
    <dgm:cxn modelId="{7DB14DE4-8030-4436-8509-C07D25D56DF9}" type="presParOf" srcId="{061C1081-2708-4A1A-9C20-1905B402067A}" destId="{988B2E25-1EC9-44D4-B687-E735FFB2C19C}" srcOrd="0" destOrd="0" presId="urn:microsoft.com/office/officeart/2005/8/layout/process1"/>
    <dgm:cxn modelId="{A6351331-4EC7-47D6-B211-25F655D3991A}" type="presParOf" srcId="{061C1081-2708-4A1A-9C20-1905B402067A}" destId="{A09B61FA-80CB-4B8D-BDE9-7BD65FD8E909}" srcOrd="1" destOrd="0" presId="urn:microsoft.com/office/officeart/2005/8/layout/process1"/>
    <dgm:cxn modelId="{02EE7B28-E9EE-42D0-9856-B456C26E9B61}" type="presParOf" srcId="{A09B61FA-80CB-4B8D-BDE9-7BD65FD8E909}" destId="{07DBFE50-0CEC-4F41-860A-B2A589962870}" srcOrd="0" destOrd="0" presId="urn:microsoft.com/office/officeart/2005/8/layout/process1"/>
    <dgm:cxn modelId="{290ED491-F5FD-4D3C-B61E-3767C7EF9575}" type="presParOf" srcId="{061C1081-2708-4A1A-9C20-1905B402067A}" destId="{2345E53C-85DB-41DE-90C8-34CB625C96BB}" srcOrd="2" destOrd="0" presId="urn:microsoft.com/office/officeart/2005/8/layout/process1"/>
    <dgm:cxn modelId="{86E87387-8A82-44D8-8179-563C7F91ACF6}" type="presParOf" srcId="{061C1081-2708-4A1A-9C20-1905B402067A}" destId="{C7AD9769-4C14-46E9-87FA-BEDE07E9E25C}" srcOrd="3" destOrd="0" presId="urn:microsoft.com/office/officeart/2005/8/layout/process1"/>
    <dgm:cxn modelId="{929F73F0-0396-4A50-B7CF-50637E675F53}" type="presParOf" srcId="{C7AD9769-4C14-46E9-87FA-BEDE07E9E25C}" destId="{62F89425-FA6C-419F-8D32-9523137DDA41}" srcOrd="0" destOrd="0" presId="urn:microsoft.com/office/officeart/2005/8/layout/process1"/>
    <dgm:cxn modelId="{A909B57F-C69B-4D20-984A-4FBE89BA29A0}" type="presParOf" srcId="{061C1081-2708-4A1A-9C20-1905B402067A}" destId="{CEA773BF-B27B-452B-A54E-E41FB70365DB}" srcOrd="4" destOrd="0" presId="urn:microsoft.com/office/officeart/2005/8/layout/process1"/>
    <dgm:cxn modelId="{CBF6420D-06D2-4DDE-90BE-D6FBBBF26A69}" type="presParOf" srcId="{061C1081-2708-4A1A-9C20-1905B402067A}" destId="{20D3F8B7-DE09-4456-A673-B622517DD841}" srcOrd="5" destOrd="0" presId="urn:microsoft.com/office/officeart/2005/8/layout/process1"/>
    <dgm:cxn modelId="{0237D44E-FB67-4905-BDB4-3A47EC6A1894}" type="presParOf" srcId="{20D3F8B7-DE09-4456-A673-B622517DD841}" destId="{42AB2A70-65C3-4116-99DD-4F10CFB4DC2C}" srcOrd="0" destOrd="0" presId="urn:microsoft.com/office/officeart/2005/8/layout/process1"/>
    <dgm:cxn modelId="{A209F3C8-E3F2-4516-924B-A235CAFC7754}" type="presParOf" srcId="{061C1081-2708-4A1A-9C20-1905B402067A}" destId="{04A34273-C366-4D79-BA22-7612014D5655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8B2E25-1EC9-44D4-B687-E735FFB2C19C}">
      <dsp:nvSpPr>
        <dsp:cNvPr id="0" name=""/>
        <dsp:cNvSpPr/>
      </dsp:nvSpPr>
      <dsp:spPr>
        <a:xfrm>
          <a:off x="0" y="100862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Trachea</a:t>
          </a:r>
        </a:p>
      </dsp:txBody>
      <dsp:txXfrm>
        <a:off x="26249" y="127111"/>
        <a:ext cx="1313125" cy="843692"/>
      </dsp:txXfrm>
    </dsp:sp>
    <dsp:sp modelId="{A09B61FA-80CB-4B8D-BDE9-7BD65FD8E909}">
      <dsp:nvSpPr>
        <dsp:cNvPr id="0" name=""/>
        <dsp:cNvSpPr/>
      </dsp:nvSpPr>
      <dsp:spPr>
        <a:xfrm rot="15969">
          <a:off x="1502184" y="384098"/>
          <a:ext cx="289515" cy="338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200" kern="1200"/>
        </a:p>
      </dsp:txBody>
      <dsp:txXfrm>
        <a:off x="1502184" y="451631"/>
        <a:ext cx="202661" cy="203204"/>
      </dsp:txXfrm>
    </dsp:sp>
    <dsp:sp modelId="{2345E53C-85DB-41DE-90C8-34CB625C96BB}">
      <dsp:nvSpPr>
        <dsp:cNvPr id="0" name=""/>
        <dsp:cNvSpPr/>
      </dsp:nvSpPr>
      <dsp:spPr>
        <a:xfrm>
          <a:off x="1911872" y="109743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Primary Bronchus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(Left and Right)</a:t>
          </a:r>
        </a:p>
      </dsp:txBody>
      <dsp:txXfrm>
        <a:off x="1938121" y="135992"/>
        <a:ext cx="1313125" cy="843692"/>
      </dsp:txXfrm>
    </dsp:sp>
    <dsp:sp modelId="{C7AD9769-4C14-46E9-87FA-BEDE07E9E25C}">
      <dsp:nvSpPr>
        <dsp:cNvPr id="0" name=""/>
        <dsp:cNvSpPr/>
      </dsp:nvSpPr>
      <dsp:spPr>
        <a:xfrm rot="21584031">
          <a:off x="3414057" y="384022"/>
          <a:ext cx="289515" cy="338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200" kern="1200"/>
        </a:p>
      </dsp:txBody>
      <dsp:txXfrm>
        <a:off x="3414057" y="451959"/>
        <a:ext cx="202661" cy="203204"/>
      </dsp:txXfrm>
    </dsp:sp>
    <dsp:sp modelId="{CEA773BF-B27B-452B-A54E-E41FB70365DB}">
      <dsp:nvSpPr>
        <dsp:cNvPr id="0" name=""/>
        <dsp:cNvSpPr/>
      </dsp:nvSpPr>
      <dsp:spPr>
        <a:xfrm>
          <a:off x="3823745" y="100862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2</a:t>
          </a:r>
          <a:r>
            <a:rPr lang="en-CA" sz="1500" kern="1200" baseline="30000" dirty="0"/>
            <a:t>0</a:t>
          </a:r>
          <a:r>
            <a:rPr lang="en-CA" sz="1500" kern="1200" dirty="0"/>
            <a:t> Bronchi</a:t>
          </a:r>
        </a:p>
      </dsp:txBody>
      <dsp:txXfrm>
        <a:off x="3849994" y="127111"/>
        <a:ext cx="1313125" cy="843692"/>
      </dsp:txXfrm>
    </dsp:sp>
    <dsp:sp modelId="{20D3F8B7-DE09-4456-A673-B622517DD841}">
      <dsp:nvSpPr>
        <dsp:cNvPr id="0" name=""/>
        <dsp:cNvSpPr/>
      </dsp:nvSpPr>
      <dsp:spPr>
        <a:xfrm>
          <a:off x="5325931" y="379620"/>
          <a:ext cx="289512" cy="338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200" kern="1200"/>
        </a:p>
      </dsp:txBody>
      <dsp:txXfrm>
        <a:off x="5325931" y="447355"/>
        <a:ext cx="202658" cy="203204"/>
      </dsp:txXfrm>
    </dsp:sp>
    <dsp:sp modelId="{04A34273-C366-4D79-BA22-7612014D5655}">
      <dsp:nvSpPr>
        <dsp:cNvPr id="0" name=""/>
        <dsp:cNvSpPr/>
      </dsp:nvSpPr>
      <dsp:spPr>
        <a:xfrm>
          <a:off x="5735618" y="100862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baseline="0" dirty="0"/>
            <a:t>3</a:t>
          </a:r>
          <a:r>
            <a:rPr lang="en-CA" sz="1500" kern="1200" baseline="30000" dirty="0"/>
            <a:t>0</a:t>
          </a:r>
          <a:r>
            <a:rPr lang="en-CA" sz="1500" kern="1200" dirty="0"/>
            <a:t> Bronchi</a:t>
          </a:r>
        </a:p>
      </dsp:txBody>
      <dsp:txXfrm>
        <a:off x="5761867" y="127111"/>
        <a:ext cx="1313125" cy="843692"/>
      </dsp:txXfrm>
    </dsp:sp>
    <dsp:sp modelId="{F696F32A-7704-433E-9490-F5F68C0E1AF5}">
      <dsp:nvSpPr>
        <dsp:cNvPr id="0" name=""/>
        <dsp:cNvSpPr/>
      </dsp:nvSpPr>
      <dsp:spPr>
        <a:xfrm>
          <a:off x="7237804" y="379620"/>
          <a:ext cx="289512" cy="338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200" kern="1200"/>
        </a:p>
      </dsp:txBody>
      <dsp:txXfrm>
        <a:off x="7237804" y="447355"/>
        <a:ext cx="202658" cy="203204"/>
      </dsp:txXfrm>
    </dsp:sp>
    <dsp:sp modelId="{0C853012-CED6-482A-ABC3-A35E0F72A7D6}">
      <dsp:nvSpPr>
        <dsp:cNvPr id="0" name=""/>
        <dsp:cNvSpPr/>
      </dsp:nvSpPr>
      <dsp:spPr>
        <a:xfrm>
          <a:off x="7647491" y="100862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Bronchioles</a:t>
          </a:r>
        </a:p>
      </dsp:txBody>
      <dsp:txXfrm>
        <a:off x="7673740" y="127111"/>
        <a:ext cx="1313125" cy="843692"/>
      </dsp:txXfrm>
    </dsp:sp>
    <dsp:sp modelId="{401B3978-B3C9-49D2-957A-B2C4997EB569}">
      <dsp:nvSpPr>
        <dsp:cNvPr id="0" name=""/>
        <dsp:cNvSpPr/>
      </dsp:nvSpPr>
      <dsp:spPr>
        <a:xfrm>
          <a:off x="9149677" y="379620"/>
          <a:ext cx="289512" cy="338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200" kern="1200"/>
        </a:p>
      </dsp:txBody>
      <dsp:txXfrm>
        <a:off x="9149677" y="447355"/>
        <a:ext cx="202658" cy="203204"/>
      </dsp:txXfrm>
    </dsp:sp>
    <dsp:sp modelId="{708AE8F1-56B4-4637-ADA3-3B8734DA43D9}">
      <dsp:nvSpPr>
        <dsp:cNvPr id="0" name=""/>
        <dsp:cNvSpPr/>
      </dsp:nvSpPr>
      <dsp:spPr>
        <a:xfrm>
          <a:off x="9559364" y="100862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Terminal Bronchioles</a:t>
          </a:r>
        </a:p>
      </dsp:txBody>
      <dsp:txXfrm>
        <a:off x="9585613" y="127111"/>
        <a:ext cx="1313125" cy="8436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8B2E25-1EC9-44D4-B687-E735FFB2C19C}">
      <dsp:nvSpPr>
        <dsp:cNvPr id="0" name=""/>
        <dsp:cNvSpPr/>
      </dsp:nvSpPr>
      <dsp:spPr>
        <a:xfrm>
          <a:off x="3905" y="36695"/>
          <a:ext cx="1707538" cy="10245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dirty="0"/>
            <a:t>Respiratory Bronchioles</a:t>
          </a:r>
        </a:p>
      </dsp:txBody>
      <dsp:txXfrm>
        <a:off x="33912" y="66702"/>
        <a:ext cx="1647524" cy="964509"/>
      </dsp:txXfrm>
    </dsp:sp>
    <dsp:sp modelId="{A09B61FA-80CB-4B8D-BDE9-7BD65FD8E909}">
      <dsp:nvSpPr>
        <dsp:cNvPr id="0" name=""/>
        <dsp:cNvSpPr/>
      </dsp:nvSpPr>
      <dsp:spPr>
        <a:xfrm rot="14601">
          <a:off x="1882196" y="342342"/>
          <a:ext cx="362001" cy="4234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800" kern="1200"/>
        </a:p>
      </dsp:txBody>
      <dsp:txXfrm>
        <a:off x="1882196" y="426805"/>
        <a:ext cx="253401" cy="254081"/>
      </dsp:txXfrm>
    </dsp:sp>
    <dsp:sp modelId="{2345E53C-85DB-41DE-90C8-34CB625C96BB}">
      <dsp:nvSpPr>
        <dsp:cNvPr id="0" name=""/>
        <dsp:cNvSpPr/>
      </dsp:nvSpPr>
      <dsp:spPr>
        <a:xfrm>
          <a:off x="2394459" y="46848"/>
          <a:ext cx="1707538" cy="10245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dirty="0"/>
            <a:t>Alveolar Ducts </a:t>
          </a:r>
        </a:p>
      </dsp:txBody>
      <dsp:txXfrm>
        <a:off x="2424466" y="76855"/>
        <a:ext cx="1647524" cy="964509"/>
      </dsp:txXfrm>
    </dsp:sp>
    <dsp:sp modelId="{C7AD9769-4C14-46E9-87FA-BEDE07E9E25C}">
      <dsp:nvSpPr>
        <dsp:cNvPr id="0" name=""/>
        <dsp:cNvSpPr/>
      </dsp:nvSpPr>
      <dsp:spPr>
        <a:xfrm rot="21585399">
          <a:off x="4272750" y="342255"/>
          <a:ext cx="362001" cy="4234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800" kern="1200"/>
        </a:p>
      </dsp:txBody>
      <dsp:txXfrm>
        <a:off x="4272750" y="427180"/>
        <a:ext cx="253401" cy="254081"/>
      </dsp:txXfrm>
    </dsp:sp>
    <dsp:sp modelId="{CEA773BF-B27B-452B-A54E-E41FB70365DB}">
      <dsp:nvSpPr>
        <dsp:cNvPr id="0" name=""/>
        <dsp:cNvSpPr/>
      </dsp:nvSpPr>
      <dsp:spPr>
        <a:xfrm>
          <a:off x="4785013" y="36695"/>
          <a:ext cx="1707538" cy="10245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/>
            <a:t>Alveolar Sacs</a:t>
          </a:r>
          <a:endParaRPr lang="en-CA" sz="2400" kern="1200" dirty="0"/>
        </a:p>
      </dsp:txBody>
      <dsp:txXfrm>
        <a:off x="4815020" y="66702"/>
        <a:ext cx="1647524" cy="964509"/>
      </dsp:txXfrm>
    </dsp:sp>
    <dsp:sp modelId="{20D3F8B7-DE09-4456-A673-B622517DD841}">
      <dsp:nvSpPr>
        <dsp:cNvPr id="0" name=""/>
        <dsp:cNvSpPr/>
      </dsp:nvSpPr>
      <dsp:spPr>
        <a:xfrm>
          <a:off x="6663306" y="337222"/>
          <a:ext cx="361998" cy="4234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800" kern="1200"/>
        </a:p>
      </dsp:txBody>
      <dsp:txXfrm>
        <a:off x="6663306" y="421916"/>
        <a:ext cx="253399" cy="254081"/>
      </dsp:txXfrm>
    </dsp:sp>
    <dsp:sp modelId="{04A34273-C366-4D79-BA22-7612014D5655}">
      <dsp:nvSpPr>
        <dsp:cNvPr id="0" name=""/>
        <dsp:cNvSpPr/>
      </dsp:nvSpPr>
      <dsp:spPr>
        <a:xfrm>
          <a:off x="7175567" y="36695"/>
          <a:ext cx="1707538" cy="10245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baseline="0"/>
            <a:t>Alveoli</a:t>
          </a:r>
          <a:endParaRPr lang="en-CA" sz="2400" kern="1200" dirty="0"/>
        </a:p>
      </dsp:txBody>
      <dsp:txXfrm>
        <a:off x="7205574" y="66702"/>
        <a:ext cx="1647524" cy="9645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2.jpg>
</file>

<file path=ppt/media/image13.png>
</file>

<file path=ppt/media/image14.jpeg>
</file>

<file path=ppt/media/image15.png>
</file>

<file path=ppt/media/image16.png>
</file>

<file path=ppt/media/image18.png>
</file>

<file path=ppt/media/image2.png>
</file>

<file path=ppt/media/image27.JPG>
</file>

<file path=ppt/media/image28.JPG>
</file>

<file path=ppt/media/image3.png>
</file>

<file path=ppt/media/image32.png>
</file>

<file path=ppt/media/image37.jpeg>
</file>

<file path=ppt/media/image4.png>
</file>

<file path=ppt/media/image40.jpg>
</file>

<file path=ppt/media/image41.gif>
</file>

<file path=ppt/media/image42.JPG>
</file>

<file path=ppt/media/image50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BFF00-8D04-441C-8399-4A7ECAC46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702CA-3FEF-4658-8C01-2D00D7799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251FD-FB93-43CE-8B4F-CC5BD8F8C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0FDE3-DDAC-42AF-8F0A-C99417693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5D7A2-0768-4F78-9E35-8784EA5BA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63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4C49C-043A-44FB-B651-E18413549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1ED603-CCCF-46A4-8736-C34CF598FB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66634-A75C-4FAF-AD53-D7D728111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2CBEE-75BF-4A97-8B26-561121617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49B73-480E-4F40-AD21-6021A2B9B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9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16554-B459-4134-9B90-4CE2FD61A3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467BC3-7CD1-4A3F-A4C2-2E3D1CA4FC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E8D60-C4F5-493A-ACFA-1EC1350AE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AF517-7707-45A4-878A-E5718FAB0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451BE-066E-481C-BB6C-865D3A550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480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76FB6-E9EB-4C67-AE59-D45E7A3EC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F8A61-F873-41A2-8A59-5D6E03095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CE6B6-857A-48F3-B702-14A1B35DE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D3FD0-9720-464E-8C98-B42F93B86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48ACE-D945-4E04-8C41-499E0E502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572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08256-368E-4B1F-9F0B-4A596522B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51945E-0463-437D-BE57-B86312A55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9DFF8-2EBB-4FF1-A23E-D32E5B3F6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38BEB-23F4-48D2-8C80-1CDC276D0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4C640-D808-4CA7-BDDF-A79B53363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417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11BA8-163D-41EF-92EB-8122AB0B3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40A58-1627-4861-B5C0-DC472EDC3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85AE2-E7CB-4A72-902B-873976248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4AC6E-290D-4B1E-BE19-33D333A76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E5EC14-15BC-49E8-9C1D-1950A297F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1C3C5-0678-4715-AD48-7AC4A4998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0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89ED3-E3C6-497E-8E92-172310905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2A23B-0417-42B6-9852-08E27D201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A990C4-6608-48E4-AD42-271BFC2BF6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011E46-1ADA-4DBE-979E-16A59ABBB4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CDF42A-C827-455D-993E-4E85BB09C6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C633A7-008E-4218-9F93-48DA7C182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0D4F2A-17B0-4941-91CE-175E56F93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D63B1A-E7A1-48AF-801F-FB3CCE1F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03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A86C2-B677-4166-9D28-DAB2C2CAF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8E8501-2125-4381-8CD3-2124EB890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792E66-1EB3-4AD2-8DEB-5C332B005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BE2FC8-FAC8-4F5C-8D0E-E3DCACD0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71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3E2D0D-7D79-459D-97DC-13DFB524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61219D-048A-47B2-9A7C-2A98AF5CE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796DEC-FE37-4182-8C9B-0275A7BCA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029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67CA0-E1F8-4413-920B-F8CF46E0E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E89A3-D45A-4408-B8AC-2800BE2C4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B588DF-DC9D-4F9E-8CED-C857DEFE4D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A60E7-08C4-431E-9F23-9D0F69F40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A956C6-E5EA-4FB0-9798-949E9073B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01CAD-3694-4F7D-80F8-C9E37A7D8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972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F0F70-8F89-476F-8737-17E4E8341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523E6F-BE7F-4348-92A3-843174AEA9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A03D2B-235B-4A38-8E5F-25E5974977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ABFC58-FB20-44F8-A489-D1606CCA6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69E055-3E01-473D-ABA7-3C364FC68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587269-972D-4E63-ACDD-2728BD481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657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6DCF5C-716C-4E66-953B-1BCDA3EC3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04A54-1969-43C5-844C-D3352F170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96855-BAE9-46EE-9B06-DC76EF173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D6E28-9B67-47BF-8A64-740BC60388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9C71C-0474-4574-B4BE-FD04155BF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779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3.emf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4B4E59-EE40-4F54-B8EC-6D7D9C8C9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666" y="663423"/>
            <a:ext cx="4794667" cy="553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0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Kidney Anatomy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6157823" cy="421160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Two kidneys that sit posterior and outside of abdominal cavity (i.e. retroperitoneal)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Cortex</a:t>
            </a:r>
            <a:r>
              <a:rPr lang="en-US" dirty="0"/>
              <a:t> = outer portion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Medulla</a:t>
            </a:r>
            <a:r>
              <a:rPr lang="en-US" dirty="0"/>
              <a:t> = inner portion</a:t>
            </a:r>
          </a:p>
          <a:p>
            <a:r>
              <a:rPr lang="en-US" dirty="0"/>
              <a:t>Fluid collected into minor calyces 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major calyces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renal pelvis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ureter</a:t>
            </a:r>
          </a:p>
          <a:p>
            <a:r>
              <a:rPr lang="en-US" dirty="0"/>
              <a:t>Renal artery carries blood to kidneys</a:t>
            </a:r>
          </a:p>
          <a:p>
            <a:r>
              <a:rPr lang="en-US" dirty="0"/>
              <a:t>Renal vein carries blood away from kidneys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F8F194-B53A-4A56-B7B6-2E8A443DF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700" y="1845229"/>
            <a:ext cx="4091483" cy="326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13022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Chloride Shift: Body Tissues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2D987AB-3655-4666-9B90-0ABAE4D5B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24663" y="1169988"/>
            <a:ext cx="6142674" cy="476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5991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Chloride Shift: At Lungs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10515600" cy="4768537"/>
          </a:xfrm>
        </p:spPr>
        <p:txBody>
          <a:bodyPr>
            <a:normAutofit/>
          </a:bodyPr>
          <a:lstStyle/>
          <a:p>
            <a:r>
              <a:rPr lang="en-US" dirty="0"/>
              <a:t>Takes place in reverse</a:t>
            </a:r>
          </a:p>
          <a:p>
            <a:pPr marL="0" indent="0">
              <a:buNone/>
            </a:pPr>
            <a:r>
              <a:rPr lang="en-US" dirty="0"/>
              <a:t>	CO</a:t>
            </a:r>
            <a:r>
              <a:rPr lang="en-US" baseline="-25000" dirty="0"/>
              <a:t>2 </a:t>
            </a:r>
            <a:r>
              <a:rPr lang="en-US" dirty="0"/>
              <a:t>+ H</a:t>
            </a:r>
            <a:r>
              <a:rPr lang="en-US" baseline="-25000" dirty="0"/>
              <a:t>2</a:t>
            </a:r>
            <a:r>
              <a:rPr lang="en-US" dirty="0"/>
              <a:t>O  ↔   H</a:t>
            </a:r>
            <a:r>
              <a:rPr lang="en-US" baseline="-25000" dirty="0"/>
              <a:t>2</a:t>
            </a:r>
            <a:r>
              <a:rPr lang="en-US" dirty="0"/>
              <a:t>CO</a:t>
            </a:r>
            <a:r>
              <a:rPr lang="en-US" baseline="-25000" dirty="0"/>
              <a:t>3</a:t>
            </a:r>
            <a:r>
              <a:rPr lang="en-US" dirty="0"/>
              <a:t>   ↔   HCO</a:t>
            </a:r>
            <a:r>
              <a:rPr lang="en-US" baseline="-25000" dirty="0"/>
              <a:t>3</a:t>
            </a:r>
            <a:r>
              <a:rPr lang="en-US" baseline="30000" dirty="0"/>
              <a:t>- </a:t>
            </a:r>
            <a:r>
              <a:rPr lang="en-US" dirty="0"/>
              <a:t>+ H</a:t>
            </a:r>
            <a:r>
              <a:rPr lang="en-US" baseline="30000" dirty="0"/>
              <a:t>+</a:t>
            </a:r>
          </a:p>
          <a:p>
            <a:r>
              <a:rPr lang="en-US" dirty="0"/>
              <a:t>At pulmonary capillaries, the bicarbonate ion will enter the red blood cell and a chloride will leave the red blood cell</a:t>
            </a:r>
          </a:p>
          <a:p>
            <a:r>
              <a:rPr lang="en-US" dirty="0"/>
              <a:t>Bicarbonate will combine with the proton to form CO</a:t>
            </a:r>
            <a:r>
              <a:rPr lang="en-US" baseline="-25000" dirty="0"/>
              <a:t>2</a:t>
            </a:r>
            <a:r>
              <a:rPr lang="en-US" dirty="0"/>
              <a:t> and water and CO</a:t>
            </a:r>
            <a:r>
              <a:rPr lang="en-US" baseline="-25000" dirty="0"/>
              <a:t>2</a:t>
            </a:r>
            <a:r>
              <a:rPr lang="en-US" dirty="0"/>
              <a:t> will diffuse out of the blood stream at the lungs</a:t>
            </a:r>
          </a:p>
          <a:p>
            <a:r>
              <a:rPr lang="en-US" dirty="0"/>
              <a:t>During this process the pH will increase and the affinity for oxygen by Hb will increase, allowing for binding of O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71777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Chloride Shift: At Lungs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7D4C66E-2947-451A-B550-04D1EAC621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10260" y="1297577"/>
            <a:ext cx="5538518" cy="407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0583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4F2683"/>
                </a:solidFill>
                <a:latin typeface="+mn-lt"/>
              </a:rPr>
              <a:t>Intro to Gastrointestinal Physiology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b="1" dirty="0"/>
              <a:t>Chapter 10: Dr. Woods</a:t>
            </a:r>
          </a:p>
        </p:txBody>
      </p:sp>
    </p:spTree>
    <p:extLst>
      <p:ext uri="{BB962C8B-B14F-4D97-AF65-F5344CB8AC3E}">
        <p14:creationId xmlns:p14="http://schemas.microsoft.com/office/powerpoint/2010/main" val="117092208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Four Processes of Digestive System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Secretion</a:t>
            </a:r>
          </a:p>
          <a:p>
            <a:pPr lvl="1"/>
            <a:r>
              <a:rPr lang="en-US" dirty="0"/>
              <a:t>Exocrine into lumen of GI tract</a:t>
            </a:r>
          </a:p>
          <a:p>
            <a:pPr lvl="1"/>
            <a:r>
              <a:rPr lang="en-US" dirty="0"/>
              <a:t>Endocrine into blood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Digestion</a:t>
            </a:r>
          </a:p>
          <a:p>
            <a:pPr lvl="1"/>
            <a:r>
              <a:rPr lang="en-US" dirty="0"/>
              <a:t>Chemical (enzymes)</a:t>
            </a:r>
          </a:p>
          <a:p>
            <a:pPr lvl="1"/>
            <a:r>
              <a:rPr lang="en-US" dirty="0"/>
              <a:t>Mechanical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Motility</a:t>
            </a:r>
          </a:p>
          <a:p>
            <a:pPr lvl="1"/>
            <a:r>
              <a:rPr lang="en-US" dirty="0"/>
              <a:t>Propels food through each segment of GI tract</a:t>
            </a:r>
          </a:p>
          <a:p>
            <a:pPr lvl="1"/>
            <a:r>
              <a:rPr lang="en-US" dirty="0"/>
              <a:t>Can participate in mechanical digestion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Absorption</a:t>
            </a:r>
          </a:p>
          <a:p>
            <a:pPr lvl="1"/>
            <a:r>
              <a:rPr lang="en-US" dirty="0"/>
              <a:t>Movement of macronutrients into cells of GI tract and then into blood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495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 Tract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6528758" cy="441517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270"/>
                </a:solidFill>
              </a:rPr>
              <a:t>Main pathway</a:t>
            </a:r>
          </a:p>
          <a:p>
            <a:pPr lvl="1"/>
            <a:r>
              <a:rPr lang="en-US" dirty="0"/>
              <a:t>Mouth and salivary glands</a:t>
            </a:r>
          </a:p>
          <a:p>
            <a:pPr lvl="1"/>
            <a:r>
              <a:rPr lang="en-US" dirty="0"/>
              <a:t>Esophagus</a:t>
            </a:r>
          </a:p>
          <a:p>
            <a:pPr lvl="1"/>
            <a:r>
              <a:rPr lang="en-US" dirty="0"/>
              <a:t>Stomach</a:t>
            </a:r>
          </a:p>
          <a:p>
            <a:pPr lvl="1"/>
            <a:r>
              <a:rPr lang="en-US" dirty="0"/>
              <a:t>Small Intestine</a:t>
            </a:r>
          </a:p>
          <a:p>
            <a:pPr lvl="1"/>
            <a:r>
              <a:rPr lang="en-US" dirty="0"/>
              <a:t>Large Intestine</a:t>
            </a:r>
          </a:p>
          <a:p>
            <a:pPr lvl="1"/>
            <a:r>
              <a:rPr lang="en-US" dirty="0"/>
              <a:t>Rectum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270"/>
                </a:solidFill>
              </a:rPr>
              <a:t>Accessory Organs</a:t>
            </a:r>
          </a:p>
          <a:p>
            <a:pPr lvl="1"/>
            <a:r>
              <a:rPr lang="en-US" dirty="0"/>
              <a:t>Liver (produces bile)</a:t>
            </a:r>
          </a:p>
          <a:p>
            <a:pPr lvl="1"/>
            <a:r>
              <a:rPr lang="en-US" dirty="0"/>
              <a:t>Gall bladder (stores </a:t>
            </a:r>
            <a:r>
              <a:rPr lang="en-US" dirty="0" err="1"/>
              <a:t>biles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Common bile duct</a:t>
            </a:r>
          </a:p>
          <a:p>
            <a:pPr lvl="1"/>
            <a:r>
              <a:rPr lang="en-US" dirty="0"/>
              <a:t>Pancreas (endocrine and exocrine secretions)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163BA6-D46C-47DC-A784-69A292915A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0"/>
          <a:stretch/>
        </p:blipFill>
        <p:spPr>
          <a:xfrm>
            <a:off x="7157262" y="1170633"/>
            <a:ext cx="4274176" cy="410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550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Salivary Glands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6528758" cy="44151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Function</a:t>
            </a:r>
          </a:p>
          <a:p>
            <a:pPr lvl="1"/>
            <a:r>
              <a:rPr lang="en-US" dirty="0"/>
              <a:t>Produce saliva (water, mucus, ions and salivary amylase; lipase in babies)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Parotid Gland</a:t>
            </a:r>
          </a:p>
          <a:p>
            <a:pPr lvl="1"/>
            <a:r>
              <a:rPr lang="en-US" dirty="0"/>
              <a:t>Watery liquid that contains </a:t>
            </a:r>
            <a:r>
              <a:rPr lang="en-US" dirty="0">
                <a:solidFill>
                  <a:srgbClr val="FF0000"/>
                </a:solidFill>
              </a:rPr>
              <a:t>amylase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lingual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lipase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Submandibular Gland</a:t>
            </a:r>
          </a:p>
          <a:p>
            <a:pPr lvl="1"/>
            <a:r>
              <a:rPr lang="en-US" dirty="0"/>
              <a:t>Thicker liquid that contains </a:t>
            </a:r>
            <a:r>
              <a:rPr lang="en-US" dirty="0">
                <a:solidFill>
                  <a:srgbClr val="FF0000"/>
                </a:solidFill>
              </a:rPr>
              <a:t>mucus</a:t>
            </a:r>
            <a:r>
              <a:rPr lang="en-US" dirty="0"/>
              <a:t> with less </a:t>
            </a:r>
            <a:r>
              <a:rPr lang="en-US" dirty="0">
                <a:solidFill>
                  <a:srgbClr val="FF0000"/>
                </a:solidFill>
              </a:rPr>
              <a:t>amylase</a:t>
            </a:r>
            <a:r>
              <a:rPr lang="en-US" dirty="0"/>
              <a:t> and less </a:t>
            </a:r>
            <a:r>
              <a:rPr lang="en-US" dirty="0">
                <a:solidFill>
                  <a:srgbClr val="FF0000"/>
                </a:solidFill>
              </a:rPr>
              <a:t>lingual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lipase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Sublingual Gland</a:t>
            </a:r>
          </a:p>
          <a:p>
            <a:pPr lvl="1"/>
            <a:r>
              <a:rPr lang="en-US" dirty="0"/>
              <a:t>A lot of </a:t>
            </a:r>
            <a:r>
              <a:rPr lang="en-US" dirty="0">
                <a:solidFill>
                  <a:srgbClr val="FF0000"/>
                </a:solidFill>
              </a:rPr>
              <a:t>mucus</a:t>
            </a:r>
            <a:r>
              <a:rPr lang="en-US" dirty="0"/>
              <a:t> and very little enzymes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1B0C2C-C730-4FDC-8B54-B608F35B8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5060" y="1727562"/>
            <a:ext cx="5036940" cy="29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45526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Mastication, Swallowing and Peristalsis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10515600" cy="4768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Mastication</a:t>
            </a:r>
          </a:p>
          <a:p>
            <a:pPr lvl="1"/>
            <a:r>
              <a:rPr lang="en-US" dirty="0"/>
              <a:t>Mechanical manipulation of food into a lump of food (</a:t>
            </a:r>
            <a:r>
              <a:rPr lang="en-US" dirty="0">
                <a:solidFill>
                  <a:srgbClr val="FF0000"/>
                </a:solidFill>
              </a:rPr>
              <a:t>bolus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Swallowing </a:t>
            </a:r>
            <a:r>
              <a:rPr lang="en-US" b="1" dirty="0">
                <a:solidFill>
                  <a:srgbClr val="4F2683"/>
                </a:solidFill>
                <a:sym typeface="Wingdings" panose="05000000000000000000" pitchFamily="2" charset="2"/>
              </a:rPr>
              <a:t> 3 Stages:</a:t>
            </a:r>
            <a:endParaRPr lang="en-US" b="1" dirty="0">
              <a:solidFill>
                <a:srgbClr val="4F2683"/>
              </a:solidFill>
            </a:endParaRPr>
          </a:p>
          <a:p>
            <a:pPr marL="914400" lvl="1" indent="-457200">
              <a:buAutoNum type="arabicPeriod"/>
            </a:pPr>
            <a:r>
              <a:rPr lang="en-US" dirty="0"/>
              <a:t>Voluntary stage</a:t>
            </a:r>
          </a:p>
          <a:p>
            <a:pPr marL="914400" lvl="1" indent="-457200">
              <a:buAutoNum type="arabicPeriod"/>
            </a:pPr>
            <a:r>
              <a:rPr lang="en-US" dirty="0"/>
              <a:t>Pharyngeal stage (involuntary): propagation of food into pharynx; close trachea and nasal cavity</a:t>
            </a:r>
          </a:p>
          <a:p>
            <a:pPr marL="914400" lvl="1" indent="-457200">
              <a:buAutoNum type="arabicPeriod"/>
            </a:pPr>
            <a:r>
              <a:rPr lang="en-US" dirty="0"/>
              <a:t>Esophageal (involuntary): propagation of food into esophagus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Peristalsis</a:t>
            </a:r>
          </a:p>
          <a:p>
            <a:pPr lvl="1"/>
            <a:r>
              <a:rPr lang="en-US" dirty="0"/>
              <a:t>Movement of bolus down the esophagus by contraction of muscles</a:t>
            </a:r>
          </a:p>
          <a:p>
            <a:pPr lvl="1"/>
            <a:r>
              <a:rPr lang="en-US" dirty="0"/>
              <a:t>Involuntary control by </a:t>
            </a:r>
            <a:r>
              <a:rPr lang="en-US" dirty="0">
                <a:solidFill>
                  <a:srgbClr val="FF0000"/>
                </a:solidFill>
              </a:rPr>
              <a:t>medulla</a:t>
            </a:r>
          </a:p>
          <a:p>
            <a:pPr lvl="1"/>
            <a:r>
              <a:rPr lang="en-US" dirty="0"/>
              <a:t>Second peristaltic wave if food is still lodged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81814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Mouth: Summary of Four Processes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10515600" cy="476853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Secretion</a:t>
            </a:r>
          </a:p>
          <a:p>
            <a:pPr lvl="2"/>
            <a:r>
              <a:rPr lang="en-US" sz="2400" dirty="0"/>
              <a:t>Saliva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Digestion</a:t>
            </a:r>
          </a:p>
          <a:p>
            <a:pPr lvl="2"/>
            <a:r>
              <a:rPr lang="en-US" sz="2400" dirty="0"/>
              <a:t>Chemical (amylase and lipase)</a:t>
            </a:r>
          </a:p>
          <a:p>
            <a:pPr lvl="2"/>
            <a:r>
              <a:rPr lang="en-US" sz="2400" dirty="0"/>
              <a:t>Mechanical (mastication)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Motility</a:t>
            </a:r>
          </a:p>
          <a:p>
            <a:pPr lvl="2"/>
            <a:r>
              <a:rPr lang="en-US" sz="2400" dirty="0"/>
              <a:t>Mastication in mouth</a:t>
            </a:r>
          </a:p>
          <a:p>
            <a:pPr lvl="2"/>
            <a:r>
              <a:rPr lang="en-US" sz="2400" dirty="0"/>
              <a:t>Peristalsis in esophagus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Absorption</a:t>
            </a:r>
          </a:p>
          <a:p>
            <a:pPr lvl="2"/>
            <a:r>
              <a:rPr lang="en-US" sz="2400" dirty="0"/>
              <a:t>None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16247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412190D5-3B3B-4607-80E4-2DA7A0BA4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012" y="1889186"/>
            <a:ext cx="6557800" cy="36662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5183038" cy="4768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Function</a:t>
            </a:r>
          </a:p>
          <a:p>
            <a:pPr lvl="1"/>
            <a:r>
              <a:rPr lang="en-US" dirty="0"/>
              <a:t>Reservoir for food before entering intestines for absorption </a:t>
            </a:r>
          </a:p>
          <a:p>
            <a:pPr lvl="1"/>
            <a:r>
              <a:rPr lang="en-US" dirty="0"/>
              <a:t>Bolus is liquefied by gastric juices</a:t>
            </a:r>
          </a:p>
          <a:p>
            <a:pPr lvl="1"/>
            <a:r>
              <a:rPr lang="en-US" dirty="0"/>
              <a:t>2-3 L of gastric juices secreted into stomach per day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759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Nephron Organization In The Kidney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313" y="1224738"/>
            <a:ext cx="11255105" cy="4211609"/>
          </a:xfrm>
        </p:spPr>
        <p:txBody>
          <a:bodyPr>
            <a:normAutofit/>
          </a:bodyPr>
          <a:lstStyle/>
          <a:p>
            <a:r>
              <a:rPr lang="en-US" sz="2000" dirty="0"/>
              <a:t>Renal corpuscle located in cortex</a:t>
            </a:r>
          </a:p>
          <a:p>
            <a:r>
              <a:rPr lang="en-US" sz="2000" dirty="0"/>
              <a:t>Loop of Henle projects into and out of renal medulla</a:t>
            </a:r>
          </a:p>
          <a:p>
            <a:r>
              <a:rPr lang="en-US" sz="2000" dirty="0"/>
              <a:t>4-5 nephrons share a collecting duct</a:t>
            </a:r>
          </a:p>
          <a:p>
            <a:r>
              <a:rPr lang="en-US" sz="2000" dirty="0"/>
              <a:t>Collecting ducts drain into minor calyx</a:t>
            </a:r>
          </a:p>
          <a:p>
            <a:r>
              <a:rPr lang="en-US" sz="2000" dirty="0"/>
              <a:t>In 3D, the ascending limb is found near the glomerulus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10B1AB-83C0-4964-B817-8B9B0CD56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587" y="3152505"/>
            <a:ext cx="5077356" cy="28301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5415D1-2FEB-45CD-A9B3-4C8E7FA0F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6190" y="1224738"/>
            <a:ext cx="4710022" cy="327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8556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Layers of The 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5183038" cy="47685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Mucosa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Single layer of cells that can be endocrine or exocrine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Large folds called </a:t>
            </a:r>
            <a:r>
              <a:rPr lang="en-US" dirty="0" err="1">
                <a:solidFill>
                  <a:srgbClr val="FF0000"/>
                </a:solidFill>
              </a:rPr>
              <a:t>rugae</a:t>
            </a:r>
            <a:r>
              <a:rPr lang="en-US" dirty="0"/>
              <a:t> and invaginations called </a:t>
            </a:r>
            <a:r>
              <a:rPr lang="en-US" dirty="0">
                <a:solidFill>
                  <a:srgbClr val="FF0000"/>
                </a:solidFill>
              </a:rPr>
              <a:t>pits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Submucosa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Nervous plexus: </a:t>
            </a:r>
            <a:r>
              <a:rPr lang="en-US" dirty="0">
                <a:solidFill>
                  <a:srgbClr val="FF0000"/>
                </a:solidFill>
              </a:rPr>
              <a:t>submucosal plexus </a:t>
            </a:r>
            <a:r>
              <a:rPr lang="en-US" dirty="0"/>
              <a:t>(detects food in stomach and sends signals to mucosa for response)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Connective tissue to adhere mucosa to smooth muscle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Smooth muscle (</a:t>
            </a:r>
            <a:r>
              <a:rPr lang="en-US" b="1" dirty="0" err="1">
                <a:solidFill>
                  <a:srgbClr val="4F2683"/>
                </a:solidFill>
              </a:rPr>
              <a:t>Muscularis</a:t>
            </a:r>
            <a:r>
              <a:rPr lang="en-US" b="1" dirty="0">
                <a:solidFill>
                  <a:srgbClr val="4F2683"/>
                </a:solidFill>
              </a:rPr>
              <a:t> externa)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Circular and longitudinal muscle to change shape of the stomach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Nervous plexus: </a:t>
            </a:r>
            <a:r>
              <a:rPr lang="en-US" dirty="0">
                <a:solidFill>
                  <a:srgbClr val="FF0000"/>
                </a:solidFill>
              </a:rPr>
              <a:t>myenteric plexus</a:t>
            </a:r>
            <a:r>
              <a:rPr lang="en-US" dirty="0"/>
              <a:t> (controls muscle)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Serosa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External layer of dense connective tissue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D40796-677B-47D0-89A0-D0BFFFECC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238" y="2147978"/>
            <a:ext cx="5988465" cy="279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2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Secretions In The 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488710-8CA4-44BB-8ADF-9F7E9EC1C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5698" y="1297577"/>
            <a:ext cx="3032247" cy="4646919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F3A4595-CEED-48DE-96C4-679AEE405784}"/>
              </a:ext>
            </a:extLst>
          </p:cNvPr>
          <p:cNvGraphicFramePr>
            <a:graphicFrameLocks noGrp="1"/>
          </p:cNvGraphicFramePr>
          <p:nvPr/>
        </p:nvGraphicFramePr>
        <p:xfrm>
          <a:off x="1039423" y="1470636"/>
          <a:ext cx="5383467" cy="303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4489">
                  <a:extLst>
                    <a:ext uri="{9D8B030D-6E8A-4147-A177-3AD203B41FA5}">
                      <a16:colId xmlns:a16="http://schemas.microsoft.com/office/drawing/2014/main" val="303246893"/>
                    </a:ext>
                  </a:extLst>
                </a:gridCol>
                <a:gridCol w="1794489">
                  <a:extLst>
                    <a:ext uri="{9D8B030D-6E8A-4147-A177-3AD203B41FA5}">
                      <a16:colId xmlns:a16="http://schemas.microsoft.com/office/drawing/2014/main" val="3162798124"/>
                    </a:ext>
                  </a:extLst>
                </a:gridCol>
                <a:gridCol w="1794489">
                  <a:extLst>
                    <a:ext uri="{9D8B030D-6E8A-4147-A177-3AD203B41FA5}">
                      <a16:colId xmlns:a16="http://schemas.microsoft.com/office/drawing/2014/main" val="29762768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Secretion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643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Mucus Neck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Mucus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Protects stomach from acid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1336707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Chief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Pepsinogen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Inactive enzyme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992296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Gastric Lipase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Breakdown fats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353452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Parietal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Intrinsic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Allows absorption of vitamin B12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300060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HCL acid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See slide 10.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928909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CFE1BC4-322A-42FF-843F-14367B067DEA}"/>
              </a:ext>
            </a:extLst>
          </p:cNvPr>
          <p:cNvSpPr txBox="1"/>
          <p:nvPr/>
        </p:nvSpPr>
        <p:spPr>
          <a:xfrm>
            <a:off x="930480" y="1025601"/>
            <a:ext cx="1267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4F2683"/>
                </a:solidFill>
              </a:rPr>
              <a:t>Exocrine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4FD0854-4E4F-464A-9AA8-792812C5D414}"/>
              </a:ext>
            </a:extLst>
          </p:cNvPr>
          <p:cNvGraphicFramePr>
            <a:graphicFrameLocks noGrp="1"/>
          </p:cNvGraphicFramePr>
          <p:nvPr/>
        </p:nvGraphicFramePr>
        <p:xfrm>
          <a:off x="1039423" y="4934552"/>
          <a:ext cx="5740308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3928">
                  <a:extLst>
                    <a:ext uri="{9D8B030D-6E8A-4147-A177-3AD203B41FA5}">
                      <a16:colId xmlns:a16="http://schemas.microsoft.com/office/drawing/2014/main" val="2621909773"/>
                    </a:ext>
                  </a:extLst>
                </a:gridCol>
                <a:gridCol w="1795346">
                  <a:extLst>
                    <a:ext uri="{9D8B030D-6E8A-4147-A177-3AD203B41FA5}">
                      <a16:colId xmlns:a16="http://schemas.microsoft.com/office/drawing/2014/main" val="333824239"/>
                    </a:ext>
                  </a:extLst>
                </a:gridCol>
                <a:gridCol w="2141034">
                  <a:extLst>
                    <a:ext uri="{9D8B030D-6E8A-4147-A177-3AD203B41FA5}">
                      <a16:colId xmlns:a16="http://schemas.microsoft.com/office/drawing/2014/main" val="956723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Secretion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05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 Cell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Gastrin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Promotes gastric motility and function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5503605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2C292C4-F6FF-4626-A368-35658D3B2A29}"/>
              </a:ext>
            </a:extLst>
          </p:cNvPr>
          <p:cNvSpPr txBox="1"/>
          <p:nvPr/>
        </p:nvSpPr>
        <p:spPr>
          <a:xfrm>
            <a:off x="930480" y="4519295"/>
            <a:ext cx="1463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4F2683"/>
                </a:solidFill>
              </a:rPr>
              <a:t>Endocrine</a:t>
            </a:r>
          </a:p>
        </p:txBody>
      </p:sp>
    </p:spTree>
    <p:extLst>
      <p:ext uri="{BB962C8B-B14F-4D97-AF65-F5344CB8AC3E}">
        <p14:creationId xmlns:p14="http://schemas.microsoft.com/office/powerpoint/2010/main" val="355693637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Mechanical Digestion in the 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/>
          </a:bodyPr>
          <a:lstStyle/>
          <a:p>
            <a:r>
              <a:rPr lang="en-US" dirty="0"/>
              <a:t>Gentle mixing waves(every 15-25 seconds), pyloric sphincter closed</a:t>
            </a:r>
          </a:p>
          <a:p>
            <a:r>
              <a:rPr lang="en-US" dirty="0"/>
              <a:t>Vigorous mixing from body to pylorus</a:t>
            </a:r>
          </a:p>
          <a:p>
            <a:r>
              <a:rPr lang="en-US" dirty="0"/>
              <a:t>Slight opening of </a:t>
            </a:r>
            <a:r>
              <a:rPr lang="en-US" dirty="0">
                <a:solidFill>
                  <a:srgbClr val="FF0000"/>
                </a:solidFill>
              </a:rPr>
              <a:t>pyloric sphincter</a:t>
            </a:r>
            <a:r>
              <a:rPr lang="en-US" dirty="0"/>
              <a:t>, very small amount of </a:t>
            </a:r>
            <a:r>
              <a:rPr lang="en-US" dirty="0" err="1"/>
              <a:t>chyme</a:t>
            </a:r>
            <a:r>
              <a:rPr lang="en-US" dirty="0"/>
              <a:t> exits to the duodenum (</a:t>
            </a:r>
            <a:r>
              <a:rPr lang="en-US" dirty="0">
                <a:solidFill>
                  <a:srgbClr val="FF0000"/>
                </a:solidFill>
              </a:rPr>
              <a:t>retropulsion</a:t>
            </a:r>
            <a:r>
              <a:rPr lang="en-US" dirty="0"/>
              <a:t>)</a:t>
            </a:r>
          </a:p>
          <a:p>
            <a:r>
              <a:rPr lang="en-US" dirty="0"/>
              <a:t>Most </a:t>
            </a:r>
            <a:r>
              <a:rPr lang="en-US" dirty="0" err="1"/>
              <a:t>chyme</a:t>
            </a:r>
            <a:r>
              <a:rPr lang="en-US" dirty="0"/>
              <a:t> pushed back into stomach body for more mixing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DD98EC-B654-4F24-9988-A01EFA9F5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555" y="3536276"/>
            <a:ext cx="5285804" cy="2441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53890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Chemical Digestion in the 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/>
          </a:bodyPr>
          <a:lstStyle/>
          <a:p>
            <a:r>
              <a:rPr lang="en-US" dirty="0"/>
              <a:t>HCl (parietal cells) cleaves pepsinogen (chief cells) to pepsin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Pepsin</a:t>
            </a:r>
            <a:r>
              <a:rPr lang="en-US" dirty="0"/>
              <a:t>: protein digestion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Gastric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lipase</a:t>
            </a:r>
            <a:r>
              <a:rPr lang="en-US" dirty="0"/>
              <a:t> (chief cells; activated by HCl): lipid digestion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Lingual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lipase</a:t>
            </a:r>
            <a:r>
              <a:rPr lang="en-US" dirty="0"/>
              <a:t> (activated by HCl): lipid digestion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Salivary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amylase</a:t>
            </a:r>
            <a:r>
              <a:rPr lang="en-US" dirty="0"/>
              <a:t> (inactivated by HCl): carbohydrate digestion stops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75115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HCl Acid in the 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Functions:</a:t>
            </a:r>
          </a:p>
          <a:p>
            <a:r>
              <a:rPr lang="en-US" dirty="0"/>
              <a:t>Activation of pepsin</a:t>
            </a:r>
          </a:p>
          <a:p>
            <a:r>
              <a:rPr lang="en-US" dirty="0"/>
              <a:t>Activation of lingual and gastric lipase</a:t>
            </a:r>
          </a:p>
          <a:p>
            <a:r>
              <a:rPr lang="en-US" dirty="0"/>
              <a:t>Inactivation of salivary amylase</a:t>
            </a:r>
          </a:p>
          <a:p>
            <a:r>
              <a:rPr lang="en-US" dirty="0"/>
              <a:t>Kills microbes</a:t>
            </a:r>
          </a:p>
          <a:p>
            <a:r>
              <a:rPr lang="en-US" dirty="0"/>
              <a:t>Denatures proteins</a:t>
            </a:r>
          </a:p>
          <a:p>
            <a:r>
              <a:rPr lang="en-US" dirty="0"/>
              <a:t>Stimulates secretion of hormones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27838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Anatomy of the Small Intestine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5899030" cy="44151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Duodenum</a:t>
            </a:r>
          </a:p>
          <a:p>
            <a:pPr lvl="1"/>
            <a:r>
              <a:rPr lang="en-US" dirty="0"/>
              <a:t>Location of enzymes mixing with </a:t>
            </a:r>
            <a:r>
              <a:rPr lang="en-US" dirty="0" err="1"/>
              <a:t>chyme</a:t>
            </a:r>
            <a:r>
              <a:rPr lang="en-US" dirty="0"/>
              <a:t>, most </a:t>
            </a:r>
            <a:r>
              <a:rPr lang="en-US" dirty="0">
                <a:solidFill>
                  <a:srgbClr val="FF0000"/>
                </a:solidFill>
              </a:rPr>
              <a:t>digestion</a:t>
            </a:r>
            <a:r>
              <a:rPr lang="en-US" dirty="0"/>
              <a:t> occurs here</a:t>
            </a:r>
          </a:p>
          <a:p>
            <a:pPr lvl="1"/>
            <a:r>
              <a:rPr lang="en-US" dirty="0"/>
              <a:t>Can increase or decrease motility to optimize chemical digestion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Jejunum</a:t>
            </a:r>
          </a:p>
          <a:p>
            <a:pPr lvl="1"/>
            <a:r>
              <a:rPr lang="en-US" dirty="0"/>
              <a:t>Many villi to increase surface area for optimal absorption</a:t>
            </a:r>
          </a:p>
          <a:p>
            <a:pPr lvl="1"/>
            <a:r>
              <a:rPr lang="en-US" dirty="0"/>
              <a:t>Most </a:t>
            </a:r>
            <a:r>
              <a:rPr lang="en-US" dirty="0">
                <a:solidFill>
                  <a:srgbClr val="FF0000"/>
                </a:solidFill>
              </a:rPr>
              <a:t>absorption</a:t>
            </a:r>
            <a:r>
              <a:rPr lang="en-US" dirty="0"/>
              <a:t> occurs here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Ileum</a:t>
            </a:r>
          </a:p>
          <a:p>
            <a:pPr lvl="1"/>
            <a:r>
              <a:rPr lang="en-US" dirty="0"/>
              <a:t>Less villi but can still absorb nutrients if necessary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85B644-6BA7-409C-A216-54B8F197A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496" y="1651260"/>
            <a:ext cx="4647052" cy="323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98341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Layers of the Small Intestine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70633"/>
            <a:ext cx="6113381" cy="4415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4 layers (similar to stomach)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Mucosa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Submucosa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Submucosal plexus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Muscularis</a:t>
            </a:r>
            <a:r>
              <a:rPr lang="en-US" dirty="0"/>
              <a:t> externa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Myenteric plexus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Serosa</a:t>
            </a:r>
          </a:p>
          <a:p>
            <a:r>
              <a:rPr lang="en-US" dirty="0"/>
              <a:t>SI has villi and microvilli that increases surface area for absorption</a:t>
            </a:r>
          </a:p>
          <a:p>
            <a:r>
              <a:rPr lang="en-US" dirty="0"/>
              <a:t>Note: villi in SI ≠ </a:t>
            </a:r>
            <a:r>
              <a:rPr lang="en-US" dirty="0" err="1"/>
              <a:t>rugae</a:t>
            </a:r>
            <a:r>
              <a:rPr lang="en-US" dirty="0"/>
              <a:t> in stomach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E1D6CC-E9E1-4D13-A9DE-215BECBCF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581" y="1795852"/>
            <a:ext cx="5441931" cy="329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93232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Motility of the Small Intestine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2"/>
            <a:ext cx="7123981" cy="4768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Segmentation</a:t>
            </a:r>
          </a:p>
          <a:p>
            <a:pPr lvl="1"/>
            <a:r>
              <a:rPr lang="en-US" dirty="0"/>
              <a:t>Localized contractions for mixing </a:t>
            </a:r>
            <a:r>
              <a:rPr lang="en-US" dirty="0" err="1"/>
              <a:t>chyme</a:t>
            </a:r>
            <a:r>
              <a:rPr lang="en-US" dirty="0"/>
              <a:t> with digestive juices</a:t>
            </a:r>
          </a:p>
          <a:p>
            <a:pPr lvl="1"/>
            <a:r>
              <a:rPr lang="en-US" dirty="0"/>
              <a:t>Increases the interactions of particles of food in </a:t>
            </a:r>
            <a:r>
              <a:rPr lang="en-US" dirty="0" err="1"/>
              <a:t>chyme</a:t>
            </a:r>
            <a:r>
              <a:rPr lang="en-US" dirty="0"/>
              <a:t> with absorptive cells of the mucosa layer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Peristalsis</a:t>
            </a:r>
          </a:p>
          <a:p>
            <a:pPr lvl="1"/>
            <a:r>
              <a:rPr lang="en-US" dirty="0"/>
              <a:t>Propels </a:t>
            </a:r>
            <a:r>
              <a:rPr lang="en-US" dirty="0" err="1"/>
              <a:t>chyme</a:t>
            </a:r>
            <a:r>
              <a:rPr lang="en-US" dirty="0"/>
              <a:t> forward to next portion of SI (from pyloric sphincter to large intestine)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AB6D74-4A10-48DA-906B-14DA4FF5E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0163" y="1170632"/>
            <a:ext cx="2856745" cy="454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243120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Cells in the Small Intestine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F6EB6FF-4D6A-4DFF-AD2F-65F39B81149C}"/>
              </a:ext>
            </a:extLst>
          </p:cNvPr>
          <p:cNvGraphicFramePr>
            <a:graphicFrameLocks noGrp="1"/>
          </p:cNvGraphicFramePr>
          <p:nvPr/>
        </p:nvGraphicFramePr>
        <p:xfrm>
          <a:off x="2127451" y="1548680"/>
          <a:ext cx="7937097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0110">
                  <a:extLst>
                    <a:ext uri="{9D8B030D-6E8A-4147-A177-3AD203B41FA5}">
                      <a16:colId xmlns:a16="http://schemas.microsoft.com/office/drawing/2014/main" val="303246893"/>
                    </a:ext>
                  </a:extLst>
                </a:gridCol>
                <a:gridCol w="2508727">
                  <a:extLst>
                    <a:ext uri="{9D8B030D-6E8A-4147-A177-3AD203B41FA5}">
                      <a16:colId xmlns:a16="http://schemas.microsoft.com/office/drawing/2014/main" val="3162798124"/>
                    </a:ext>
                  </a:extLst>
                </a:gridCol>
                <a:gridCol w="3188260">
                  <a:extLst>
                    <a:ext uri="{9D8B030D-6E8A-4147-A177-3AD203B41FA5}">
                      <a16:colId xmlns:a16="http://schemas.microsoft.com/office/drawing/2014/main" val="29762768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Secretion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643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Goblet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Mucus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Protects small intestine from acid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1336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Intestinal Gland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Intestinal Juice (alkaline)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Neutralize acid from stomach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9922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Paneth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Lysozyme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Anti-bacterial enzyme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353452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BFF88CC-7CC3-4CF2-B269-604F63AEF3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0905729"/>
              </p:ext>
            </p:extLst>
          </p:nvPr>
        </p:nvGraphicFramePr>
        <p:xfrm>
          <a:off x="2127451" y="3686400"/>
          <a:ext cx="7937098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442">
                  <a:extLst>
                    <a:ext uri="{9D8B030D-6E8A-4147-A177-3AD203B41FA5}">
                      <a16:colId xmlns:a16="http://schemas.microsoft.com/office/drawing/2014/main" val="2621909773"/>
                    </a:ext>
                  </a:extLst>
                </a:gridCol>
                <a:gridCol w="2932770">
                  <a:extLst>
                    <a:ext uri="{9D8B030D-6E8A-4147-A177-3AD203B41FA5}">
                      <a16:colId xmlns:a16="http://schemas.microsoft.com/office/drawing/2014/main" val="333824239"/>
                    </a:ext>
                  </a:extLst>
                </a:gridCol>
                <a:gridCol w="3845886">
                  <a:extLst>
                    <a:ext uri="{9D8B030D-6E8A-4147-A177-3AD203B41FA5}">
                      <a16:colId xmlns:a16="http://schemas.microsoft.com/office/drawing/2014/main" val="956723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Secretion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05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 Cell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Secretin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Stimulates release of bicarbonate from pancreas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5503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CCK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CCK: Cholecystokinin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Stimulates release of enzymes from pancreas and bile from gallbladder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5021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K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GIP: Glucose Dependent </a:t>
                      </a:r>
                      <a:r>
                        <a:rPr lang="en-US" dirty="0" err="1"/>
                        <a:t>Insulinotriphic</a:t>
                      </a:r>
                      <a:r>
                        <a:rPr lang="en-US" dirty="0"/>
                        <a:t> peptide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Stimulates insulin release from the pancreas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150203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2E3EF17-7291-42CA-8928-9AAA40E2C832}"/>
              </a:ext>
            </a:extLst>
          </p:cNvPr>
          <p:cNvSpPr txBox="1"/>
          <p:nvPr/>
        </p:nvSpPr>
        <p:spPr>
          <a:xfrm>
            <a:off x="2034661" y="1066744"/>
            <a:ext cx="1267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4F2683"/>
                </a:solidFill>
              </a:rPr>
              <a:t>Exocrine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D3C2AB-5175-4B57-86B8-503D5F11D0A9}"/>
              </a:ext>
            </a:extLst>
          </p:cNvPr>
          <p:cNvSpPr txBox="1"/>
          <p:nvPr/>
        </p:nvSpPr>
        <p:spPr>
          <a:xfrm>
            <a:off x="2034661" y="3321550"/>
            <a:ext cx="1463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4F2683"/>
                </a:solidFill>
              </a:rPr>
              <a:t>Endocrine</a:t>
            </a:r>
          </a:p>
        </p:txBody>
      </p:sp>
    </p:spTree>
    <p:extLst>
      <p:ext uri="{BB962C8B-B14F-4D97-AF65-F5344CB8AC3E}">
        <p14:creationId xmlns:p14="http://schemas.microsoft.com/office/powerpoint/2010/main" val="92604599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63687"/>
          </a:xfrm>
        </p:spPr>
        <p:txBody>
          <a:bodyPr/>
          <a:lstStyle/>
          <a:p>
            <a:r>
              <a:rPr lang="en-US" sz="4800" b="1" dirty="0">
                <a:solidFill>
                  <a:srgbClr val="4F2683"/>
                </a:solidFill>
                <a:latin typeface="+mn-lt"/>
              </a:rPr>
              <a:t>What Questions Do You Have?</a:t>
            </a:r>
            <a:endParaRPr lang="en-CA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418100E-72EE-4A94-A570-57CCE6C92F9E}"/>
              </a:ext>
            </a:extLst>
          </p:cNvPr>
          <p:cNvSpPr txBox="1">
            <a:spLocks/>
          </p:cNvSpPr>
          <p:nvPr/>
        </p:nvSpPr>
        <p:spPr>
          <a:xfrm>
            <a:off x="1209675" y="3155078"/>
            <a:ext cx="9772650" cy="14239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dirty="0">
                <a:latin typeface="+mn-lt"/>
              </a:rPr>
              <a:t>You can ask in the </a:t>
            </a:r>
            <a:r>
              <a:rPr lang="en-CA" sz="3200" dirty="0">
                <a:solidFill>
                  <a:srgbClr val="FF0000"/>
                </a:solidFill>
                <a:latin typeface="+mn-lt"/>
              </a:rPr>
              <a:t>Owl forums </a:t>
            </a:r>
            <a:r>
              <a:rPr lang="en-CA" sz="3200" dirty="0">
                <a:latin typeface="+mn-lt"/>
              </a:rPr>
              <a:t>as well!</a:t>
            </a:r>
          </a:p>
          <a:p>
            <a:endParaRPr lang="en-CA" sz="3200" dirty="0">
              <a:latin typeface="+mn-lt"/>
            </a:endParaRPr>
          </a:p>
          <a:p>
            <a:r>
              <a:rPr lang="en-CA" sz="3200" dirty="0">
                <a:latin typeface="+mn-lt"/>
              </a:rPr>
              <a:t>Also anonymously ask questions in the </a:t>
            </a:r>
            <a:r>
              <a:rPr lang="en-CA" sz="3200" dirty="0">
                <a:solidFill>
                  <a:srgbClr val="FF0000"/>
                </a:solidFill>
                <a:latin typeface="+mn-lt"/>
              </a:rPr>
              <a:t>online </a:t>
            </a:r>
            <a:r>
              <a:rPr lang="en-CA" sz="3200" dirty="0" err="1">
                <a:solidFill>
                  <a:srgbClr val="FF0000"/>
                </a:solidFill>
                <a:latin typeface="+mn-lt"/>
              </a:rPr>
              <a:t>dropbox</a:t>
            </a:r>
            <a:r>
              <a:rPr lang="en-CA" sz="3200" dirty="0">
                <a:latin typeface="+mn-lt"/>
              </a:rPr>
              <a:t>!! </a:t>
            </a:r>
          </a:p>
        </p:txBody>
      </p:sp>
    </p:spTree>
    <p:extLst>
      <p:ext uri="{BB962C8B-B14F-4D97-AF65-F5344CB8AC3E}">
        <p14:creationId xmlns:p14="http://schemas.microsoft.com/office/powerpoint/2010/main" val="2595328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 of Nephrons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55F302-6459-4C07-8925-8C67FD3FC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7616" y="1252521"/>
            <a:ext cx="4120290" cy="4484395"/>
          </a:xfrm>
          <a:prstGeom prst="rect">
            <a:avLst/>
          </a:prstGeom>
        </p:spPr>
      </p:pic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43A393D9-6E89-4506-B29E-B3955493A1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2427667"/>
              </p:ext>
            </p:extLst>
          </p:nvPr>
        </p:nvGraphicFramePr>
        <p:xfrm>
          <a:off x="384094" y="1370255"/>
          <a:ext cx="7224721" cy="4070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7730">
                  <a:extLst>
                    <a:ext uri="{9D8B030D-6E8A-4147-A177-3AD203B41FA5}">
                      <a16:colId xmlns:a16="http://schemas.microsoft.com/office/drawing/2014/main" val="2654299242"/>
                    </a:ext>
                  </a:extLst>
                </a:gridCol>
                <a:gridCol w="1904301">
                  <a:extLst>
                    <a:ext uri="{9D8B030D-6E8A-4147-A177-3AD203B41FA5}">
                      <a16:colId xmlns:a16="http://schemas.microsoft.com/office/drawing/2014/main" val="3464483778"/>
                    </a:ext>
                  </a:extLst>
                </a:gridCol>
                <a:gridCol w="1912690">
                  <a:extLst>
                    <a:ext uri="{9D8B030D-6E8A-4147-A177-3AD203B41FA5}">
                      <a16:colId xmlns:a16="http://schemas.microsoft.com/office/drawing/2014/main" val="1260208292"/>
                    </a:ext>
                  </a:extLst>
                </a:gridCol>
              </a:tblGrid>
              <a:tr h="62311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Juxtamedullary Nephron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Cortical Nephron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046568"/>
                  </a:ext>
                </a:extLst>
              </a:tr>
              <a:tr h="403120">
                <a:tc>
                  <a:txBody>
                    <a:bodyPr/>
                    <a:lstStyle/>
                    <a:p>
                      <a:r>
                        <a:rPr lang="en-US" sz="1800" b="1" dirty="0"/>
                        <a:t># in Kidney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Few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Many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967664"/>
                  </a:ext>
                </a:extLst>
              </a:tr>
              <a:tr h="6231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Ability to concentrate urine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Good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Bad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3141184"/>
                  </a:ext>
                </a:extLst>
              </a:tr>
              <a:tr h="6231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Ability to filter blood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Good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Good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98050"/>
                  </a:ext>
                </a:extLst>
              </a:tr>
              <a:tr h="89233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Location of Corpuscle in Cortex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Low</a:t>
                      </a:r>
                    </a:p>
                    <a:p>
                      <a:pPr algn="ctr"/>
                      <a:endParaRPr lang="en-US" sz="1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High</a:t>
                      </a:r>
                    </a:p>
                    <a:p>
                      <a:pPr algn="ctr"/>
                      <a:endParaRPr lang="en-US" sz="1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4423243"/>
                  </a:ext>
                </a:extLst>
              </a:tr>
              <a:tr h="369091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Loop of Henle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Long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Short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267146"/>
                  </a:ext>
                </a:extLst>
              </a:tr>
              <a:tr h="51997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Capillaries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Vasa recta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Peritubular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15722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166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Renal Corpuscle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268" y="1221415"/>
            <a:ext cx="6729549" cy="441517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Glomerulus: </a:t>
            </a:r>
            <a:r>
              <a:rPr lang="en-US" dirty="0"/>
              <a:t>Group of fenestrated capillaries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Fenestrations </a:t>
            </a:r>
            <a:r>
              <a:rPr lang="en-US" dirty="0"/>
              <a:t>allow passage of many substances (ions, water, etc.) into Bowman’s space (except red/white blood cells)</a:t>
            </a:r>
          </a:p>
          <a:p>
            <a:r>
              <a:rPr lang="en-US" dirty="0"/>
              <a:t>Cells of Bowman’s capsule (outer layer) are </a:t>
            </a:r>
            <a:r>
              <a:rPr lang="en-US" dirty="0">
                <a:solidFill>
                  <a:srgbClr val="FF0000"/>
                </a:solidFill>
              </a:rPr>
              <a:t>simple squamous epithelial cells</a:t>
            </a:r>
          </a:p>
          <a:p>
            <a:r>
              <a:rPr lang="en-US" dirty="0"/>
              <a:t>Cells of Bowman’s capsule (inner layer) are called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podocytes</a:t>
            </a:r>
          </a:p>
          <a:p>
            <a:r>
              <a:rPr lang="en-US" dirty="0"/>
              <a:t>Cells of glomerular capillaries are called </a:t>
            </a:r>
            <a:r>
              <a:rPr lang="en-US" dirty="0">
                <a:solidFill>
                  <a:srgbClr val="FF0000"/>
                </a:solidFill>
              </a:rPr>
              <a:t>endothelial cells</a:t>
            </a:r>
          </a:p>
          <a:p>
            <a:r>
              <a:rPr lang="en-US" dirty="0"/>
              <a:t>Endothelial cells are fused with podocytes by </a:t>
            </a:r>
            <a:r>
              <a:rPr lang="en-US" dirty="0">
                <a:solidFill>
                  <a:srgbClr val="FF0000"/>
                </a:solidFill>
              </a:rPr>
              <a:t>basal lamina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F202A8-329F-4256-9449-7EB531358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354" y="1297577"/>
            <a:ext cx="5329646" cy="366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3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Renal Corpuscle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03" y="1297577"/>
            <a:ext cx="6157823" cy="464159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JGA</a:t>
            </a:r>
            <a:r>
              <a:rPr lang="en-US" dirty="0"/>
              <a:t>: part of ascending Loop of Henle, containing macula </a:t>
            </a:r>
            <a:r>
              <a:rPr lang="en-US" dirty="0" err="1"/>
              <a:t>densa</a:t>
            </a:r>
            <a:endParaRPr lang="en-US" dirty="0"/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Macula </a:t>
            </a:r>
            <a:r>
              <a:rPr lang="en-US" dirty="0" err="1">
                <a:solidFill>
                  <a:srgbClr val="FF0000"/>
                </a:solidFill>
              </a:rPr>
              <a:t>Densa</a:t>
            </a:r>
            <a:r>
              <a:rPr lang="en-US" dirty="0"/>
              <a:t>: detect changes in Na</a:t>
            </a:r>
            <a:r>
              <a:rPr lang="en-US" baseline="30000" dirty="0"/>
              <a:t>+</a:t>
            </a:r>
            <a:r>
              <a:rPr lang="en-US" dirty="0"/>
              <a:t> and Cl</a:t>
            </a:r>
            <a:r>
              <a:rPr lang="en-US" baseline="30000" dirty="0"/>
              <a:t>-</a:t>
            </a:r>
            <a:r>
              <a:rPr lang="en-US" dirty="0"/>
              <a:t> levels in filtrate, cause vasoconstriction of afferent arteriole.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Granular Cells</a:t>
            </a:r>
            <a:r>
              <a:rPr lang="en-US" dirty="0"/>
              <a:t>: release renin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D1B0BC-4805-40C4-88C0-489BA06FB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030" y="1616012"/>
            <a:ext cx="5825855" cy="400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031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Blood Flow to the Kidneys 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03" y="1297577"/>
            <a:ext cx="6421563" cy="46415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Blood flow to organs</a:t>
            </a:r>
          </a:p>
          <a:p>
            <a:pPr marL="0" indent="0" algn="ctr">
              <a:buNone/>
            </a:pPr>
            <a:r>
              <a:rPr lang="en-US" sz="2000" dirty="0"/>
              <a:t>Heart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Artery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Arteriole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Capillary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</a:p>
          <a:p>
            <a:pPr marL="0" indent="0" algn="ctr">
              <a:buNone/>
            </a:pPr>
            <a:r>
              <a:rPr lang="en-US" sz="2000" dirty="0"/>
              <a:t>Venule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Vein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Heart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Blood flow to kidneys</a:t>
            </a:r>
          </a:p>
          <a:p>
            <a:pPr marL="0" indent="0" algn="ctr">
              <a:buNone/>
            </a:pPr>
            <a:r>
              <a:rPr lang="en-US" sz="2000" dirty="0"/>
              <a:t>Heart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Artery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Arteriole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Capillary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rgbClr val="FF0000"/>
                </a:solidFill>
              </a:rPr>
              <a:t>Arteriole</a:t>
            </a:r>
            <a:r>
              <a:rPr lang="en-US" sz="2000" dirty="0"/>
              <a:t>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>
                <a:solidFill>
                  <a:srgbClr val="FF0000"/>
                </a:solidFill>
              </a:rPr>
              <a:t>Capillary</a:t>
            </a:r>
            <a:r>
              <a:rPr lang="en-US" sz="2000" dirty="0"/>
              <a:t>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Venule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Vein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Heart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49" descr="figure_19_01g-h_unlabeled">
            <a:extLst>
              <a:ext uri="{FF2B5EF4-FFF2-40B4-BE49-F238E27FC236}">
                <a16:creationId xmlns:a16="http://schemas.microsoft.com/office/drawing/2014/main" id="{A62A544E-027E-4EFB-9FF5-841EE06EB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7787" r="42979" b="38983"/>
          <a:stretch>
            <a:fillRect/>
          </a:stretch>
        </p:blipFill>
        <p:spPr bwMode="auto">
          <a:xfrm>
            <a:off x="8309452" y="1546435"/>
            <a:ext cx="2818623" cy="4469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B80B24-FCF4-43A4-947B-81D8DBB2975A}"/>
              </a:ext>
            </a:extLst>
          </p:cNvPr>
          <p:cNvSpPr txBox="1"/>
          <p:nvPr/>
        </p:nvSpPr>
        <p:spPr>
          <a:xfrm>
            <a:off x="7490051" y="2352905"/>
            <a:ext cx="1236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Afferent Arteriole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80872B-BF55-41D1-A03E-5F9B2D236B08}"/>
              </a:ext>
            </a:extLst>
          </p:cNvPr>
          <p:cNvSpPr txBox="1"/>
          <p:nvPr/>
        </p:nvSpPr>
        <p:spPr>
          <a:xfrm>
            <a:off x="7860699" y="1117450"/>
            <a:ext cx="1236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Efferent Arteriole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CD1D4D-CDC1-4A1B-9C7E-AD4B6A7AFD8D}"/>
              </a:ext>
            </a:extLst>
          </p:cNvPr>
          <p:cNvSpPr txBox="1"/>
          <p:nvPr/>
        </p:nvSpPr>
        <p:spPr>
          <a:xfrm>
            <a:off x="10955303" y="3376261"/>
            <a:ext cx="1236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Peritubular Capillaries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7B4FA1-0D45-41A8-AEDB-A45016811A80}"/>
              </a:ext>
            </a:extLst>
          </p:cNvPr>
          <p:cNvSpPr txBox="1"/>
          <p:nvPr/>
        </p:nvSpPr>
        <p:spPr>
          <a:xfrm>
            <a:off x="9804748" y="1251114"/>
            <a:ext cx="12366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Glomerulus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8A2C19-A7BE-4721-BD9B-E0B7A5F50AA4}"/>
              </a:ext>
            </a:extLst>
          </p:cNvPr>
          <p:cNvSpPr txBox="1"/>
          <p:nvPr/>
        </p:nvSpPr>
        <p:spPr>
          <a:xfrm>
            <a:off x="7718386" y="3342328"/>
            <a:ext cx="12366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Venule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63AF55-BBD9-466B-8B60-4F36713B49A6}"/>
              </a:ext>
            </a:extLst>
          </p:cNvPr>
          <p:cNvSpPr txBox="1"/>
          <p:nvPr/>
        </p:nvSpPr>
        <p:spPr>
          <a:xfrm>
            <a:off x="6436814" y="1765493"/>
            <a:ext cx="1772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From Renal Artery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FCCD42-909D-4932-9659-B63ECF64E801}"/>
              </a:ext>
            </a:extLst>
          </p:cNvPr>
          <p:cNvSpPr txBox="1"/>
          <p:nvPr/>
        </p:nvSpPr>
        <p:spPr>
          <a:xfrm>
            <a:off x="6899014" y="3965056"/>
            <a:ext cx="1752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 Renal Vein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84F9567-E95A-4298-BE40-398313CC82D7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9497871" y="3532203"/>
            <a:ext cx="1457432" cy="136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11F8DFD-60A4-49CA-80DD-8A3DB02453BD}"/>
              </a:ext>
            </a:extLst>
          </p:cNvPr>
          <p:cNvCxnSpPr>
            <a:cxnSpLocks/>
          </p:cNvCxnSpPr>
          <p:nvPr/>
        </p:nvCxnSpPr>
        <p:spPr>
          <a:xfrm flipH="1">
            <a:off x="8428008" y="3525350"/>
            <a:ext cx="1929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04AC476-D896-420F-AF81-98AD5E0B3524}"/>
              </a:ext>
            </a:extLst>
          </p:cNvPr>
          <p:cNvCxnSpPr>
            <a:cxnSpLocks/>
            <a:endCxn id="15" idx="0"/>
          </p:cNvCxnSpPr>
          <p:nvPr/>
        </p:nvCxnSpPr>
        <p:spPr>
          <a:xfrm flipH="1">
            <a:off x="7775100" y="3644716"/>
            <a:ext cx="333300" cy="320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9626967-5F19-4E61-8B80-7C14FF04AE7B}"/>
              </a:ext>
            </a:extLst>
          </p:cNvPr>
          <p:cNvCxnSpPr>
            <a:cxnSpLocks/>
          </p:cNvCxnSpPr>
          <p:nvPr/>
        </p:nvCxnSpPr>
        <p:spPr>
          <a:xfrm>
            <a:off x="8336734" y="2614865"/>
            <a:ext cx="284628" cy="29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5C52F35-3765-4455-80F3-28C180975B8C}"/>
              </a:ext>
            </a:extLst>
          </p:cNvPr>
          <p:cNvCxnSpPr>
            <a:cxnSpLocks/>
          </p:cNvCxnSpPr>
          <p:nvPr/>
        </p:nvCxnSpPr>
        <p:spPr>
          <a:xfrm>
            <a:off x="7232735" y="2079634"/>
            <a:ext cx="485651" cy="308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FE243C5-1937-43EF-832E-10B0244F4ADB}"/>
              </a:ext>
            </a:extLst>
          </p:cNvPr>
          <p:cNvCxnSpPr>
            <a:cxnSpLocks/>
          </p:cNvCxnSpPr>
          <p:nvPr/>
        </p:nvCxnSpPr>
        <p:spPr>
          <a:xfrm>
            <a:off x="8378148" y="1629299"/>
            <a:ext cx="348600" cy="225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F82775F-C321-4038-8AED-40832EA11E71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9174116" y="1420391"/>
            <a:ext cx="630632" cy="7793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609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Barriers to Filtration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83174" cy="4211609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Size of glomerular gaps/fenestrations</a:t>
            </a:r>
          </a:p>
          <a:p>
            <a:pPr marL="514350" indent="-514350">
              <a:buAutoNum type="arabicPeriod"/>
            </a:pPr>
            <a:r>
              <a:rPr lang="en-US" dirty="0"/>
              <a:t>Gaps in basal lamina</a:t>
            </a:r>
          </a:p>
          <a:p>
            <a:pPr marL="514350" indent="-514350">
              <a:buAutoNum type="arabicPeriod"/>
            </a:pPr>
            <a:r>
              <a:rPr lang="en-US" dirty="0"/>
              <a:t>Space between podocytes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C80A7B-6F7C-4823-9632-2F97FC2E0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0649" y="2145475"/>
            <a:ext cx="5520725" cy="351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86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Barriers to Filtration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83174" cy="4211609"/>
          </a:xfrm>
        </p:spPr>
        <p:txBody>
          <a:bodyPr>
            <a:normAutofit/>
          </a:bodyPr>
          <a:lstStyle/>
          <a:p>
            <a:pPr marL="342900" indent="-342900"/>
            <a:r>
              <a:rPr lang="en-US" dirty="0"/>
              <a:t>Of all the blood that arrives at kidney, only 20% is filtered</a:t>
            </a:r>
          </a:p>
          <a:p>
            <a:pPr marL="342900" indent="-342900"/>
            <a:r>
              <a:rPr lang="en-US" dirty="0"/>
              <a:t>Net filtration pressure (NFP): Sum of forces that affect filtration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/>
              <a:t>NFP &gt; 0 : filtration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/>
              <a:t>NFP ≤ 0 : no filtration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A933DBE4-3B8E-4114-927B-53ACD48D88EB}"/>
              </a:ext>
            </a:extLst>
          </p:cNvPr>
          <p:cNvGraphicFramePr>
            <a:graphicFrameLocks/>
          </p:cNvGraphicFramePr>
          <p:nvPr/>
        </p:nvGraphicFramePr>
        <p:xfrm>
          <a:off x="342392" y="3061777"/>
          <a:ext cx="11507215" cy="2954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719">
                  <a:extLst>
                    <a:ext uri="{9D8B030D-6E8A-4147-A177-3AD203B41FA5}">
                      <a16:colId xmlns:a16="http://schemas.microsoft.com/office/drawing/2014/main" val="2571625689"/>
                    </a:ext>
                  </a:extLst>
                </a:gridCol>
                <a:gridCol w="2412441">
                  <a:extLst>
                    <a:ext uri="{9D8B030D-6E8A-4147-A177-3AD203B41FA5}">
                      <a16:colId xmlns:a16="http://schemas.microsoft.com/office/drawing/2014/main" val="1590460861"/>
                    </a:ext>
                  </a:extLst>
                </a:gridCol>
                <a:gridCol w="2329661">
                  <a:extLst>
                    <a:ext uri="{9D8B030D-6E8A-4147-A177-3AD203B41FA5}">
                      <a16:colId xmlns:a16="http://schemas.microsoft.com/office/drawing/2014/main" val="2208183586"/>
                    </a:ext>
                  </a:extLst>
                </a:gridCol>
                <a:gridCol w="2530697">
                  <a:extLst>
                    <a:ext uri="{9D8B030D-6E8A-4147-A177-3AD203B41FA5}">
                      <a16:colId xmlns:a16="http://schemas.microsoft.com/office/drawing/2014/main" val="1296402951"/>
                    </a:ext>
                  </a:extLst>
                </a:gridCol>
                <a:gridCol w="2530697">
                  <a:extLst>
                    <a:ext uri="{9D8B030D-6E8A-4147-A177-3AD203B41FA5}">
                      <a16:colId xmlns:a16="http://schemas.microsoft.com/office/drawing/2014/main" val="3555612090"/>
                    </a:ext>
                  </a:extLst>
                </a:gridCol>
              </a:tblGrid>
              <a:tr h="590802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Hydrostatic Pressure of Glomerular Capillaries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Colloid Osmotic Pressure of Glomerular Capillaries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Hydrostatic Pressure of Bowman’s Capsule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Colloid Osmotic Pressure of Bowman’s Capsule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767678"/>
                  </a:ext>
                </a:extLst>
              </a:tr>
              <a:tr h="590802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Abbreviation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</a:t>
                      </a:r>
                      <a:r>
                        <a:rPr lang="en-US" sz="1600" baseline="-25000" dirty="0"/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b="0" dirty="0">
                          <a:solidFill>
                            <a:schemeClr val="tx1"/>
                          </a:solidFill>
                        </a:rPr>
                        <a:t>π</a:t>
                      </a:r>
                      <a:r>
                        <a:rPr lang="en-US" sz="1600" b="0" baseline="-25000" dirty="0">
                          <a:solidFill>
                            <a:schemeClr val="tx1"/>
                          </a:solidFill>
                        </a:rPr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</a:t>
                      </a:r>
                      <a:r>
                        <a:rPr lang="en-US" sz="1600" baseline="-25000" dirty="0"/>
                        <a:t>BC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b="0" dirty="0">
                          <a:solidFill>
                            <a:schemeClr val="tx1"/>
                          </a:solidFill>
                        </a:rPr>
                        <a:t>π</a:t>
                      </a:r>
                      <a:r>
                        <a:rPr lang="en-US" sz="1600" b="0" baseline="-25000" dirty="0">
                          <a:solidFill>
                            <a:schemeClr val="tx1"/>
                          </a:solidFill>
                        </a:rPr>
                        <a:t>BC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055978"/>
                  </a:ext>
                </a:extLst>
              </a:tr>
              <a:tr h="590802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Caused by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Blood flowing into glomerulus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Presence of proteins in glomerulus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Filtrate remaining in Bowman’s space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Presence of proteins in Bowman’s space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732143"/>
                  </a:ext>
                </a:extLst>
              </a:tr>
              <a:tr h="590802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Filtration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Promotes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Promotes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4411579"/>
                  </a:ext>
                </a:extLst>
              </a:tr>
              <a:tr h="590802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mmHg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9161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86001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NFP Calculation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83174" cy="4211609"/>
          </a:xfrm>
        </p:spPr>
        <p:txBody>
          <a:bodyPr>
            <a:normAutofit/>
          </a:bodyPr>
          <a:lstStyle/>
          <a:p>
            <a:pPr marL="285750" indent="-285750"/>
            <a:r>
              <a:rPr lang="fr-FR" sz="2400" dirty="0"/>
              <a:t>NFP = </a:t>
            </a:r>
            <a:r>
              <a:rPr lang="fr-FR" sz="2400" dirty="0" err="1"/>
              <a:t>Promotes</a:t>
            </a:r>
            <a:r>
              <a:rPr lang="fr-FR" sz="2400" dirty="0"/>
              <a:t> Filtration – </a:t>
            </a:r>
            <a:r>
              <a:rPr lang="fr-FR" sz="2400" dirty="0" err="1"/>
              <a:t>Inhibits</a:t>
            </a:r>
            <a:r>
              <a:rPr lang="fr-FR" sz="2400" dirty="0"/>
              <a:t> Filtration </a:t>
            </a:r>
          </a:p>
          <a:p>
            <a:pPr marL="0" indent="0">
              <a:buNone/>
            </a:pPr>
            <a:r>
              <a:rPr lang="en-US" sz="2400" dirty="0"/>
              <a:t>             = (P</a:t>
            </a:r>
            <a:r>
              <a:rPr lang="en-US" sz="2400" baseline="-25000" dirty="0"/>
              <a:t>GC</a:t>
            </a:r>
            <a:r>
              <a:rPr lang="en-US" sz="2400" dirty="0"/>
              <a:t>+ </a:t>
            </a:r>
            <a:r>
              <a:rPr lang="el-GR" sz="2400" dirty="0"/>
              <a:t>π</a:t>
            </a:r>
            <a:r>
              <a:rPr lang="en-US" sz="2400" baseline="-25000" dirty="0"/>
              <a:t>BC</a:t>
            </a:r>
            <a:r>
              <a:rPr lang="en-US" sz="2400" dirty="0"/>
              <a:t>) – (P</a:t>
            </a:r>
            <a:r>
              <a:rPr lang="en-US" sz="2400" baseline="-25000" dirty="0"/>
              <a:t>BC</a:t>
            </a:r>
            <a:r>
              <a:rPr lang="en-US" sz="2400" dirty="0"/>
              <a:t>+ </a:t>
            </a:r>
            <a:r>
              <a:rPr lang="el-GR" sz="2400" dirty="0"/>
              <a:t>π</a:t>
            </a:r>
            <a:r>
              <a:rPr lang="en-US" sz="2400" baseline="-25000" dirty="0"/>
              <a:t>GC</a:t>
            </a:r>
            <a:r>
              <a:rPr lang="en-US" sz="2400" dirty="0"/>
              <a:t>) </a:t>
            </a:r>
          </a:p>
          <a:p>
            <a:pPr marL="0" indent="0">
              <a:buNone/>
            </a:pPr>
            <a:r>
              <a:rPr lang="en-US" sz="2400" dirty="0"/>
              <a:t>	= (55 + 0) – (15 + 30)</a:t>
            </a:r>
          </a:p>
          <a:p>
            <a:pPr marL="0" indent="0">
              <a:buNone/>
            </a:pPr>
            <a:r>
              <a:rPr lang="en-US" sz="2400" dirty="0"/>
              <a:t>	= 10 mmHg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43032E52-43B3-4F83-8F23-7317E7C63F4D}"/>
              </a:ext>
            </a:extLst>
          </p:cNvPr>
          <p:cNvGraphicFramePr>
            <a:graphicFrameLocks/>
          </p:cNvGraphicFramePr>
          <p:nvPr/>
        </p:nvGraphicFramePr>
        <p:xfrm>
          <a:off x="1051792" y="3347690"/>
          <a:ext cx="5285678" cy="21513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0516">
                  <a:extLst>
                    <a:ext uri="{9D8B030D-6E8A-4147-A177-3AD203B41FA5}">
                      <a16:colId xmlns:a16="http://schemas.microsoft.com/office/drawing/2014/main" val="2571625689"/>
                    </a:ext>
                  </a:extLst>
                </a:gridCol>
                <a:gridCol w="1115122">
                  <a:extLst>
                    <a:ext uri="{9D8B030D-6E8A-4147-A177-3AD203B41FA5}">
                      <a16:colId xmlns:a16="http://schemas.microsoft.com/office/drawing/2014/main" val="1590460861"/>
                    </a:ext>
                  </a:extLst>
                </a:gridCol>
                <a:gridCol w="880947">
                  <a:extLst>
                    <a:ext uri="{9D8B030D-6E8A-4147-A177-3AD203B41FA5}">
                      <a16:colId xmlns:a16="http://schemas.microsoft.com/office/drawing/2014/main" val="2208183586"/>
                    </a:ext>
                  </a:extLst>
                </a:gridCol>
                <a:gridCol w="936702">
                  <a:extLst>
                    <a:ext uri="{9D8B030D-6E8A-4147-A177-3AD203B41FA5}">
                      <a16:colId xmlns:a16="http://schemas.microsoft.com/office/drawing/2014/main" val="1296402951"/>
                    </a:ext>
                  </a:extLst>
                </a:gridCol>
                <a:gridCol w="1282391">
                  <a:extLst>
                    <a:ext uri="{9D8B030D-6E8A-4147-A177-3AD203B41FA5}">
                      <a16:colId xmlns:a16="http://schemas.microsoft.com/office/drawing/2014/main" val="456816953"/>
                    </a:ext>
                  </a:extLst>
                </a:gridCol>
              </a:tblGrid>
              <a:tr h="717111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</a:t>
                      </a:r>
                      <a:r>
                        <a:rPr lang="en-US" sz="1800" baseline="-25000" dirty="0"/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800" dirty="0"/>
                        <a:t>π</a:t>
                      </a:r>
                      <a:r>
                        <a:rPr lang="en-US" sz="1800" baseline="-25000" dirty="0"/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</a:t>
                      </a:r>
                      <a:r>
                        <a:rPr lang="en-US" sz="1800" baseline="-25000" dirty="0"/>
                        <a:t>BC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800" dirty="0"/>
                        <a:t>π</a:t>
                      </a:r>
                      <a:r>
                        <a:rPr lang="en-US" sz="1800" baseline="-25000" dirty="0"/>
                        <a:t>BC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767678"/>
                  </a:ext>
                </a:extLst>
              </a:tr>
              <a:tr h="717111">
                <a:tc>
                  <a:txBody>
                    <a:bodyPr/>
                    <a:lstStyle/>
                    <a:p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Filtration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Promotes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Promotes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055978"/>
                  </a:ext>
                </a:extLst>
              </a:tr>
              <a:tr h="717111">
                <a:tc>
                  <a:txBody>
                    <a:bodyPr/>
                    <a:lstStyle/>
                    <a:p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mmHg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732143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629FC491-BBF7-48FD-A5A3-B218242BD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178" y="1727562"/>
            <a:ext cx="4623758" cy="412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328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Glomerular Filtration Rate (GFR)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r>
              <a:rPr lang="en-US" dirty="0"/>
              <a:t>Volume of fluid filtered per day by the kidneys</a:t>
            </a:r>
          </a:p>
          <a:p>
            <a:r>
              <a:rPr lang="en-US" dirty="0"/>
              <a:t>Normal: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180 L/day (125 ml/min)</a:t>
            </a:r>
          </a:p>
          <a:p>
            <a:r>
              <a:rPr lang="en-US" dirty="0"/>
              <a:t>Important to maintain a constant GFR throughout the day</a:t>
            </a:r>
          </a:p>
          <a:p>
            <a:r>
              <a:rPr lang="en-US" dirty="0"/>
              <a:t>Affected by:</a:t>
            </a:r>
          </a:p>
          <a:p>
            <a:pPr marL="914400" lvl="1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Net Filtration Pressure (NFP)</a:t>
            </a:r>
          </a:p>
          <a:p>
            <a:pPr lvl="2"/>
            <a:r>
              <a:rPr lang="en-US" dirty="0"/>
              <a:t>Mostly affected by renal blood flow and pressure (P</a:t>
            </a:r>
            <a:r>
              <a:rPr lang="en-US" baseline="-25000" dirty="0"/>
              <a:t>GC</a:t>
            </a:r>
            <a:r>
              <a:rPr lang="en-US" dirty="0"/>
              <a:t>)</a:t>
            </a:r>
          </a:p>
          <a:p>
            <a:pPr marL="914400" lvl="1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Filtration Coefficient</a:t>
            </a:r>
          </a:p>
          <a:p>
            <a:pPr lvl="2"/>
            <a:r>
              <a:rPr lang="en-US" dirty="0"/>
              <a:t>Mostly affected by podocytes and basal lamina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646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>
                <a:solidFill>
                  <a:srgbClr val="4F2683"/>
                </a:solidFill>
                <a:latin typeface="+mn-lt"/>
              </a:rPr>
              <a:t>Midterm #3 Review</a:t>
            </a:r>
            <a:br>
              <a:rPr lang="en-US" sz="4800" b="1" dirty="0">
                <a:solidFill>
                  <a:srgbClr val="4F2683"/>
                </a:solidFill>
                <a:latin typeface="+mn-lt"/>
              </a:rPr>
            </a:br>
            <a:r>
              <a:rPr lang="en-US" sz="4800" b="1" dirty="0">
                <a:solidFill>
                  <a:srgbClr val="4F2683"/>
                </a:solidFill>
                <a:latin typeface="+mn-lt"/>
              </a:rPr>
              <a:t>Sections 09/010</a:t>
            </a:r>
            <a:endParaRPr lang="en-CA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022D7B-DBD1-444A-8386-F86C549ED1C0}"/>
              </a:ext>
            </a:extLst>
          </p:cNvPr>
          <p:cNvSpPr txBox="1"/>
          <p:nvPr/>
        </p:nvSpPr>
        <p:spPr>
          <a:xfrm>
            <a:off x="4397524" y="3916641"/>
            <a:ext cx="39443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800" dirty="0"/>
              <a:t>TA: </a:t>
            </a:r>
            <a:r>
              <a:rPr lang="en-CA" sz="2800" dirty="0" err="1"/>
              <a:t>Greydon</a:t>
            </a:r>
            <a:r>
              <a:rPr lang="en-CA" sz="2800" dirty="0"/>
              <a:t> Gilmore</a:t>
            </a:r>
          </a:p>
          <a:p>
            <a:pPr algn="r"/>
            <a:r>
              <a:rPr lang="en-CA" sz="2800" dirty="0"/>
              <a:t>Physiology 2130</a:t>
            </a:r>
          </a:p>
          <a:p>
            <a:pPr algn="r"/>
            <a:r>
              <a:rPr lang="en-CA" sz="2800" dirty="0">
                <a:cs typeface="Arial Unicode MS"/>
              </a:rPr>
              <a:t>Feb 24</a:t>
            </a:r>
            <a:r>
              <a:rPr lang="en-CA" sz="2800" baseline="30000" dirty="0">
                <a:cs typeface="Arial Unicode MS"/>
              </a:rPr>
              <a:t>th</a:t>
            </a:r>
            <a:r>
              <a:rPr lang="en-CA" sz="2800" dirty="0">
                <a:cs typeface="Arial Unicode MS"/>
              </a:rPr>
              <a:t>, 2020</a:t>
            </a:r>
            <a:endParaRPr lang="en-US" sz="2800" dirty="0"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761491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GFR Regulation: Overview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83174" cy="4211609"/>
          </a:xfrm>
        </p:spPr>
        <p:txBody>
          <a:bodyPr>
            <a:normAutofit/>
          </a:bodyPr>
          <a:lstStyle/>
          <a:p>
            <a:pPr marL="285750" indent="-285750"/>
            <a:r>
              <a:rPr lang="en-US" dirty="0"/>
              <a:t>Both the myogenic response and </a:t>
            </a:r>
            <a:r>
              <a:rPr lang="en-US" dirty="0" err="1"/>
              <a:t>tubuloglomerular</a:t>
            </a:r>
            <a:r>
              <a:rPr lang="en-US" dirty="0"/>
              <a:t> response are used to increase and decrease GFR </a:t>
            </a:r>
          </a:p>
          <a:p>
            <a:pPr marL="285750" indent="-285750"/>
            <a:r>
              <a:rPr lang="en-US" dirty="0"/>
              <a:t>Their combined goal is to mediate a constant GFR throughout the 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0C0A6A-3810-432B-BBB3-EDBEBE41F3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950071"/>
              </p:ext>
            </p:extLst>
          </p:nvPr>
        </p:nvGraphicFramePr>
        <p:xfrm>
          <a:off x="229403" y="3069666"/>
          <a:ext cx="8229600" cy="18207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2654299242"/>
                    </a:ext>
                  </a:extLst>
                </a:gridCol>
                <a:gridCol w="1754528">
                  <a:extLst>
                    <a:ext uri="{9D8B030D-6E8A-4147-A177-3AD203B41FA5}">
                      <a16:colId xmlns:a16="http://schemas.microsoft.com/office/drawing/2014/main" val="3464483778"/>
                    </a:ext>
                  </a:extLst>
                </a:gridCol>
                <a:gridCol w="1528391">
                  <a:extLst>
                    <a:ext uri="{9D8B030D-6E8A-4147-A177-3AD203B41FA5}">
                      <a16:colId xmlns:a16="http://schemas.microsoft.com/office/drawing/2014/main" val="1304723340"/>
                    </a:ext>
                  </a:extLst>
                </a:gridCol>
                <a:gridCol w="1763449">
                  <a:extLst>
                    <a:ext uri="{9D8B030D-6E8A-4147-A177-3AD203B41FA5}">
                      <a16:colId xmlns:a16="http://schemas.microsoft.com/office/drawing/2014/main" val="1260208292"/>
                    </a:ext>
                  </a:extLst>
                </a:gridCol>
                <a:gridCol w="1537312">
                  <a:extLst>
                    <a:ext uri="{9D8B030D-6E8A-4147-A177-3AD203B41FA5}">
                      <a16:colId xmlns:a16="http://schemas.microsoft.com/office/drawing/2014/main" val="3167783011"/>
                    </a:ext>
                  </a:extLst>
                </a:gridCol>
              </a:tblGrid>
              <a:tr h="623112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Afferent Arteriole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Efferent Arteriole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046568"/>
                  </a:ext>
                </a:extLst>
              </a:tr>
              <a:tr h="497973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Smooth Muscle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Dilate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Constrict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Dilate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Constrict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967664"/>
                  </a:ext>
                </a:extLst>
              </a:tr>
              <a:tr h="557561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GFR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141184"/>
                  </a:ext>
                </a:extLst>
              </a:tr>
            </a:tbl>
          </a:graphicData>
        </a:graphic>
      </p:graphicFrame>
      <p:sp>
        <p:nvSpPr>
          <p:cNvPr id="9" name="Arrow: Down 8">
            <a:extLst>
              <a:ext uri="{FF2B5EF4-FFF2-40B4-BE49-F238E27FC236}">
                <a16:creationId xmlns:a16="http://schemas.microsoft.com/office/drawing/2014/main" id="{5800F813-D437-4DBB-816A-704BB5F62837}"/>
              </a:ext>
            </a:extLst>
          </p:cNvPr>
          <p:cNvSpPr/>
          <p:nvPr/>
        </p:nvSpPr>
        <p:spPr>
          <a:xfrm>
            <a:off x="4344203" y="4455350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40FDE604-F332-4756-8491-D41104F4EAC1}"/>
              </a:ext>
            </a:extLst>
          </p:cNvPr>
          <p:cNvSpPr/>
          <p:nvPr/>
        </p:nvSpPr>
        <p:spPr>
          <a:xfrm>
            <a:off x="6052198" y="445047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426FF340-1A0A-4CEF-A0E8-4A684EEA0603}"/>
              </a:ext>
            </a:extLst>
          </p:cNvPr>
          <p:cNvSpPr/>
          <p:nvPr/>
        </p:nvSpPr>
        <p:spPr>
          <a:xfrm rot="10800000">
            <a:off x="7637530" y="4455350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52CAF32F-8EAF-4D2A-8E74-DDF43BE8CB5B}"/>
              </a:ext>
            </a:extLst>
          </p:cNvPr>
          <p:cNvSpPr/>
          <p:nvPr/>
        </p:nvSpPr>
        <p:spPr>
          <a:xfrm rot="10800000">
            <a:off x="2639120" y="445047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8C19A9-A3E6-41E4-BDD9-BFF0E2571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168" y="2767462"/>
            <a:ext cx="2643025" cy="320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591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GFR Regulation: Myogenic Response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97577"/>
            <a:ext cx="10515600" cy="428822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Arterial blood pressure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Afferent arteriolar blood pressure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Afferent arteriole stretches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Sensing by stretch sensitive ion channels (opening)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Depolarization of smooth muscle open voltage-gated Ca</a:t>
            </a:r>
            <a:r>
              <a:rPr lang="en-US" baseline="30000" dirty="0"/>
              <a:t>2+ </a:t>
            </a:r>
            <a:r>
              <a:rPr lang="en-US" dirty="0"/>
              <a:t>channels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Smooth muscles of afferent arteriole contraction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Vasoconstriction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Blood flow in glomerulus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F9448E25-FE55-460C-BE06-51B857A62938}"/>
              </a:ext>
            </a:extLst>
          </p:cNvPr>
          <p:cNvSpPr/>
          <p:nvPr/>
        </p:nvSpPr>
        <p:spPr>
          <a:xfrm>
            <a:off x="6034668" y="1604898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774CE7FD-BFD0-47AA-AA3D-507CAB037CA6}"/>
              </a:ext>
            </a:extLst>
          </p:cNvPr>
          <p:cNvSpPr/>
          <p:nvPr/>
        </p:nvSpPr>
        <p:spPr>
          <a:xfrm>
            <a:off x="6030049" y="2159401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5E7A1A50-73E2-4F13-865C-12BA53BFEA87}"/>
              </a:ext>
            </a:extLst>
          </p:cNvPr>
          <p:cNvSpPr/>
          <p:nvPr/>
        </p:nvSpPr>
        <p:spPr>
          <a:xfrm>
            <a:off x="6034668" y="2742711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7DEA9980-0985-4830-B458-0F565F842CCE}"/>
              </a:ext>
            </a:extLst>
          </p:cNvPr>
          <p:cNvSpPr/>
          <p:nvPr/>
        </p:nvSpPr>
        <p:spPr>
          <a:xfrm>
            <a:off x="6030049" y="3297214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B5EA01FB-E70D-4520-9618-11905F27F1F9}"/>
              </a:ext>
            </a:extLst>
          </p:cNvPr>
          <p:cNvSpPr/>
          <p:nvPr/>
        </p:nvSpPr>
        <p:spPr>
          <a:xfrm>
            <a:off x="6034668" y="385171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8D6DF8B2-8917-4C62-8CEB-A908A99F1FBA}"/>
              </a:ext>
            </a:extLst>
          </p:cNvPr>
          <p:cNvSpPr/>
          <p:nvPr/>
        </p:nvSpPr>
        <p:spPr>
          <a:xfrm>
            <a:off x="6030049" y="4406220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8B34BACD-4EAD-4BB6-AA19-A4658B4F0697}"/>
              </a:ext>
            </a:extLst>
          </p:cNvPr>
          <p:cNvSpPr/>
          <p:nvPr/>
        </p:nvSpPr>
        <p:spPr>
          <a:xfrm>
            <a:off x="6030049" y="4949632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953D3A35-8B2F-45C4-B4CC-28A5407D866F}"/>
              </a:ext>
            </a:extLst>
          </p:cNvPr>
          <p:cNvSpPr/>
          <p:nvPr/>
        </p:nvSpPr>
        <p:spPr>
          <a:xfrm rot="10800000">
            <a:off x="4228957" y="1257680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13A83630-2DD3-4822-8446-B72C96E5BB9C}"/>
              </a:ext>
            </a:extLst>
          </p:cNvPr>
          <p:cNvSpPr/>
          <p:nvPr/>
        </p:nvSpPr>
        <p:spPr>
          <a:xfrm rot="10800000">
            <a:off x="3485430" y="1812183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A6426BC1-2C7F-4A88-9E1B-882EB1F5C2C1}"/>
              </a:ext>
            </a:extLst>
          </p:cNvPr>
          <p:cNvSpPr/>
          <p:nvPr/>
        </p:nvSpPr>
        <p:spPr>
          <a:xfrm rot="10800000">
            <a:off x="3941333" y="2395492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76F0DC8F-D038-412F-806B-ADA2AA14E542}"/>
              </a:ext>
            </a:extLst>
          </p:cNvPr>
          <p:cNvSpPr/>
          <p:nvPr/>
        </p:nvSpPr>
        <p:spPr>
          <a:xfrm rot="10800000">
            <a:off x="2375769" y="2917421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9D558901-557B-4119-985F-AB642CA018B3}"/>
              </a:ext>
            </a:extLst>
          </p:cNvPr>
          <p:cNvSpPr/>
          <p:nvPr/>
        </p:nvSpPr>
        <p:spPr>
          <a:xfrm rot="10800000">
            <a:off x="1272024" y="3483073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59A1B1EA-07F1-4DDC-BE47-83C5FA670DA1}"/>
              </a:ext>
            </a:extLst>
          </p:cNvPr>
          <p:cNvSpPr/>
          <p:nvPr/>
        </p:nvSpPr>
        <p:spPr>
          <a:xfrm rot="10800000">
            <a:off x="2519580" y="4015337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EFE7882C-87A9-4D43-9AE2-99FAE29EFAD4}"/>
              </a:ext>
            </a:extLst>
          </p:cNvPr>
          <p:cNvSpPr/>
          <p:nvPr/>
        </p:nvSpPr>
        <p:spPr>
          <a:xfrm rot="10800000">
            <a:off x="4639325" y="4602414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79AC880E-420E-494B-A0DE-716AF15C0F1F}"/>
              </a:ext>
            </a:extLst>
          </p:cNvPr>
          <p:cNvSpPr/>
          <p:nvPr/>
        </p:nvSpPr>
        <p:spPr>
          <a:xfrm>
            <a:off x="4085145" y="5194959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37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GFR Regulation: </a:t>
            </a:r>
            <a:r>
              <a:rPr lang="en-CA" sz="4800" b="1" dirty="0" err="1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Tubuloglomerular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feedback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931B52F-A09F-40B4-BB08-FB61A0AAB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284" y="1177887"/>
            <a:ext cx="7211431" cy="46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873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Measurement of GFR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r>
              <a:rPr lang="en-US" dirty="0"/>
              <a:t>In order to measure GFR, you want to choose a substance that is </a:t>
            </a:r>
            <a:r>
              <a:rPr lang="en-US" dirty="0">
                <a:solidFill>
                  <a:srgbClr val="FF0000"/>
                </a:solidFill>
              </a:rPr>
              <a:t>excreted, but not reabsorbed</a:t>
            </a:r>
          </a:p>
          <a:p>
            <a:r>
              <a:rPr lang="en-US" dirty="0"/>
              <a:t>Bad substances: glucose, ions, water </a:t>
            </a:r>
          </a:p>
          <a:p>
            <a:r>
              <a:rPr lang="en-US" dirty="0"/>
              <a:t>Best substance: </a:t>
            </a:r>
            <a:r>
              <a:rPr lang="en-US" dirty="0">
                <a:solidFill>
                  <a:srgbClr val="FF0000"/>
                </a:solidFill>
              </a:rPr>
              <a:t>creatinine</a:t>
            </a:r>
          </a:p>
          <a:p>
            <a:r>
              <a:rPr lang="en-US" dirty="0"/>
              <a:t>Rate of creatinine excretion from the body is equivalent to GFR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GFR (L/day) = ([Creatinine]</a:t>
            </a:r>
            <a:r>
              <a:rPr lang="en-US" baseline="-25000" dirty="0">
                <a:solidFill>
                  <a:srgbClr val="FF0000"/>
                </a:solidFill>
              </a:rPr>
              <a:t>urine</a:t>
            </a:r>
            <a:r>
              <a:rPr lang="en-US" dirty="0">
                <a:solidFill>
                  <a:srgbClr val="FF0000"/>
                </a:solidFill>
              </a:rPr>
              <a:t> x Urine/day ) / [Creatinine]</a:t>
            </a:r>
            <a:r>
              <a:rPr lang="en-US" baseline="-25000" dirty="0">
                <a:solidFill>
                  <a:srgbClr val="FF0000"/>
                </a:solidFill>
              </a:rPr>
              <a:t>plasma</a:t>
            </a:r>
          </a:p>
          <a:p>
            <a:pPr marL="0" indent="0">
              <a:buNone/>
            </a:pPr>
            <a:r>
              <a:rPr lang="en-US" dirty="0">
                <a:solidFill>
                  <a:srgbClr val="807F83"/>
                </a:solidFill>
              </a:rPr>
              <a:t>		   </a:t>
            </a:r>
            <a:r>
              <a:rPr lang="en-US" dirty="0"/>
              <a:t>= (90 mg/L x 2 L/day) / (1 mg/L)</a:t>
            </a:r>
          </a:p>
          <a:p>
            <a:pPr marL="0" indent="0">
              <a:buNone/>
            </a:pPr>
            <a:r>
              <a:rPr lang="en-US" dirty="0"/>
              <a:t>		   = 180 L/day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576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Renal Handling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5"/>
            <a:ext cx="10583174" cy="20849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4F2683"/>
                </a:solidFill>
              </a:rPr>
              <a:t>Example: Urea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807F83"/>
                </a:solidFill>
              </a:rPr>
              <a:t>	</a:t>
            </a:r>
            <a:r>
              <a:rPr lang="en-US" sz="2000" dirty="0"/>
              <a:t>Filtered Load of Urea = [Urea]</a:t>
            </a:r>
            <a:r>
              <a:rPr lang="en-US" sz="2000" baseline="-25000" dirty="0"/>
              <a:t>plasma</a:t>
            </a:r>
            <a:r>
              <a:rPr lang="en-US" sz="2000" dirty="0"/>
              <a:t> x GFR = 0.31 x 180 = </a:t>
            </a:r>
            <a:r>
              <a:rPr lang="en-US" sz="2000" dirty="0">
                <a:solidFill>
                  <a:srgbClr val="FF0000"/>
                </a:solidFill>
              </a:rPr>
              <a:t>56 g/day</a:t>
            </a:r>
          </a:p>
          <a:p>
            <a:pPr marL="0" indent="0">
              <a:buNone/>
            </a:pPr>
            <a:r>
              <a:rPr lang="en-US" sz="2000" dirty="0"/>
              <a:t>	% Excreted = (Amount Excreted/Filtered Load) x 100% = (28/56) x 100% = </a:t>
            </a:r>
            <a:r>
              <a:rPr lang="en-US" sz="2000" dirty="0">
                <a:solidFill>
                  <a:srgbClr val="FF0000"/>
                </a:solidFill>
              </a:rPr>
              <a:t>50 g/day</a:t>
            </a:r>
          </a:p>
          <a:p>
            <a:pPr marL="0" indent="0">
              <a:buNone/>
            </a:pPr>
            <a:r>
              <a:rPr lang="en-US" sz="2000" dirty="0"/>
              <a:t>	% Reabsorbed = 100 -% Excreted = 100 –50 = </a:t>
            </a:r>
            <a:r>
              <a:rPr lang="en-US" sz="2000" dirty="0">
                <a:solidFill>
                  <a:srgbClr val="FF0000"/>
                </a:solidFill>
              </a:rPr>
              <a:t>50%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807F83"/>
                </a:solidFill>
              </a:rPr>
              <a:t>		</a:t>
            </a:r>
            <a:endParaRPr lang="en-US" sz="2000" b="1" dirty="0">
              <a:solidFill>
                <a:srgbClr val="4F2683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A289D9E-03CA-4935-B1E5-0A1E6826A2E0}"/>
              </a:ext>
            </a:extLst>
          </p:cNvPr>
          <p:cNvGraphicFramePr>
            <a:graphicFrameLocks noGrp="1"/>
          </p:cNvGraphicFramePr>
          <p:nvPr/>
        </p:nvGraphicFramePr>
        <p:xfrm>
          <a:off x="610606" y="3266279"/>
          <a:ext cx="10988039" cy="2184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2470">
                  <a:extLst>
                    <a:ext uri="{9D8B030D-6E8A-4147-A177-3AD203B41FA5}">
                      <a16:colId xmlns:a16="http://schemas.microsoft.com/office/drawing/2014/main" val="2276228292"/>
                    </a:ext>
                  </a:extLst>
                </a:gridCol>
                <a:gridCol w="2076516">
                  <a:extLst>
                    <a:ext uri="{9D8B030D-6E8A-4147-A177-3AD203B41FA5}">
                      <a16:colId xmlns:a16="http://schemas.microsoft.com/office/drawing/2014/main" val="3710802634"/>
                    </a:ext>
                  </a:extLst>
                </a:gridCol>
                <a:gridCol w="2019048">
                  <a:extLst>
                    <a:ext uri="{9D8B030D-6E8A-4147-A177-3AD203B41FA5}">
                      <a16:colId xmlns:a16="http://schemas.microsoft.com/office/drawing/2014/main" val="412252540"/>
                    </a:ext>
                  </a:extLst>
                </a:gridCol>
                <a:gridCol w="1454904">
                  <a:extLst>
                    <a:ext uri="{9D8B030D-6E8A-4147-A177-3AD203B41FA5}">
                      <a16:colId xmlns:a16="http://schemas.microsoft.com/office/drawing/2014/main" val="1627807463"/>
                    </a:ext>
                  </a:extLst>
                </a:gridCol>
                <a:gridCol w="1811206">
                  <a:extLst>
                    <a:ext uri="{9D8B030D-6E8A-4147-A177-3AD203B41FA5}">
                      <a16:colId xmlns:a16="http://schemas.microsoft.com/office/drawing/2014/main" val="3855327835"/>
                    </a:ext>
                  </a:extLst>
                </a:gridCol>
                <a:gridCol w="2033895">
                  <a:extLst>
                    <a:ext uri="{9D8B030D-6E8A-4147-A177-3AD203B41FA5}">
                      <a16:colId xmlns:a16="http://schemas.microsoft.com/office/drawing/2014/main" val="3081393862"/>
                    </a:ext>
                  </a:extLst>
                </a:gridCol>
              </a:tblGrid>
              <a:tr h="51497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Substance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Concentration (in plasma)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Filtered Load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 Excreted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 Excreted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 Reabsorbed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1252584"/>
                  </a:ext>
                </a:extLst>
              </a:tr>
              <a:tr h="51497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Sodium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3.5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630 g/day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3.2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99.5%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3696043"/>
                  </a:ext>
                </a:extLst>
              </a:tr>
              <a:tr h="51497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Glucose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180 g/day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7772277"/>
                  </a:ext>
                </a:extLst>
              </a:tr>
              <a:tr h="51497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Urea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56 g/day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50%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876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89657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true regarding reabsorption in the kidney?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all potassium is reabsorbed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glucose is reabsorbed by a type of primary active transporter 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all sodium is reabsorbed by a protein carrier transporter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water reabsorption can be both paracellular and transcellular in the proximal tubule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8269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true regarding reabsorption in the kidney?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all potassium is reabsorbed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glucose is reabsorbed by a type of primary active transporter 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all sodium is reabsorbed by a protein carrier transporter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>
                <a:solidFill>
                  <a:srgbClr val="FF0000"/>
                </a:solidFill>
              </a:rPr>
              <a:t>water reabsorption can be both paracellular and transcellular in the proximal tubule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0682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true regarding the action of hormones on the nephron?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anti-diuretic hormone (ADH) increases sodium reabsorption in the proximal tubule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aldosterone increases sodium reabsorption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angiotensinogen increases sodium reabsorption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angiotensin II increases water reabsorption in the proximal tubule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6325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true regarding the action of hormones on the nephron?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anti-diuretic hormone (ADH) increases sodium reabsorption in the proximal tubule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>
                <a:solidFill>
                  <a:srgbClr val="FF0000"/>
                </a:solidFill>
              </a:rPr>
              <a:t>aldosterone increases sodium reabsorption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angiotensinogen increases sodium reabsorption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angiotensin II increases water reabsorption in the proximal tubule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728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Reabsorption Along The Tubule</a:t>
            </a:r>
            <a:endParaRPr lang="en-CA" sz="36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A91E4A9-0851-4D45-A821-1934C30106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3739849"/>
              </p:ext>
            </p:extLst>
          </p:nvPr>
        </p:nvGraphicFramePr>
        <p:xfrm>
          <a:off x="373761" y="1258060"/>
          <a:ext cx="7390328" cy="4548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9256">
                  <a:extLst>
                    <a:ext uri="{9D8B030D-6E8A-4147-A177-3AD203B41FA5}">
                      <a16:colId xmlns:a16="http://schemas.microsoft.com/office/drawing/2014/main" val="2571625689"/>
                    </a:ext>
                  </a:extLst>
                </a:gridCol>
                <a:gridCol w="1900862">
                  <a:extLst>
                    <a:ext uri="{9D8B030D-6E8A-4147-A177-3AD203B41FA5}">
                      <a16:colId xmlns:a16="http://schemas.microsoft.com/office/drawing/2014/main" val="1590460861"/>
                    </a:ext>
                  </a:extLst>
                </a:gridCol>
                <a:gridCol w="1378038">
                  <a:extLst>
                    <a:ext uri="{9D8B030D-6E8A-4147-A177-3AD203B41FA5}">
                      <a16:colId xmlns:a16="http://schemas.microsoft.com/office/drawing/2014/main" val="2208183586"/>
                    </a:ext>
                  </a:extLst>
                </a:gridCol>
                <a:gridCol w="2312172">
                  <a:extLst>
                    <a:ext uri="{9D8B030D-6E8A-4147-A177-3AD203B41FA5}">
                      <a16:colId xmlns:a16="http://schemas.microsoft.com/office/drawing/2014/main" val="1296402951"/>
                    </a:ext>
                  </a:extLst>
                </a:gridCol>
              </a:tblGrid>
              <a:tr h="5908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Segment of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Substances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Hormone Regulation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Percent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767678"/>
                  </a:ext>
                </a:extLst>
              </a:tr>
              <a:tr h="2095791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Proximal Tubule	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Glucose, </a:t>
                      </a:r>
                      <a:r>
                        <a:rPr lang="pt-BR" sz="1600" dirty="0"/>
                        <a:t>H</a:t>
                      </a:r>
                      <a:r>
                        <a:rPr lang="pt-BR" sz="1600" baseline="-25000" dirty="0"/>
                        <a:t>2</a:t>
                      </a:r>
                      <a:r>
                        <a:rPr lang="pt-BR" sz="1600" dirty="0"/>
                        <a:t>O</a:t>
                      </a:r>
                      <a:r>
                        <a:rPr lang="en-US" sz="1600" dirty="0"/>
                        <a:t>, Na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K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Cl</a:t>
                      </a:r>
                      <a:r>
                        <a:rPr lang="en-US" sz="1600" baseline="30000" dirty="0"/>
                        <a:t>-</a:t>
                      </a:r>
                      <a:r>
                        <a:rPr lang="en-US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65%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055978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Descending Limb of LOH	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H</a:t>
                      </a:r>
                      <a:r>
                        <a:rPr lang="pt-BR" sz="1600" baseline="-25000" dirty="0"/>
                        <a:t>2</a:t>
                      </a:r>
                      <a:r>
                        <a:rPr lang="pt-BR" sz="1600" dirty="0"/>
                        <a:t>O</a:t>
                      </a:r>
                      <a:r>
                        <a:rPr lang="en-US" sz="1600" dirty="0"/>
                        <a:t> and minimal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Na</a:t>
                      </a:r>
                      <a:r>
                        <a:rPr lang="en-US" sz="1600" baseline="30000" dirty="0">
                          <a:solidFill>
                            <a:schemeClr val="tx1"/>
                          </a:solidFill>
                        </a:rPr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20 %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732143"/>
                  </a:ext>
                </a:extLst>
              </a:tr>
              <a:tr h="524851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Ascending Limb of LOH	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Na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K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Cl</a:t>
                      </a:r>
                      <a:r>
                        <a:rPr lang="en-US" sz="1600" baseline="30000" dirty="0"/>
                        <a:t>-</a:t>
                      </a:r>
                      <a:r>
                        <a:rPr lang="en-US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4411579"/>
                  </a:ext>
                </a:extLst>
              </a:tr>
              <a:tr h="367991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Distal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Na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K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Cl</a:t>
                      </a:r>
                      <a:r>
                        <a:rPr lang="en-US" sz="1600" baseline="30000" dirty="0"/>
                        <a:t>-</a:t>
                      </a:r>
                      <a:r>
                        <a:rPr lang="en-US" sz="1600" dirty="0"/>
                        <a:t> , Ca</a:t>
                      </a:r>
                      <a:r>
                        <a:rPr lang="en-US" sz="1600" baseline="30000" dirty="0"/>
                        <a:t>2+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7000884"/>
                  </a:ext>
                </a:extLst>
              </a:tr>
              <a:tr h="334536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Collecting Duct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H</a:t>
                      </a:r>
                      <a:r>
                        <a:rPr lang="pt-BR" sz="1600" baseline="-25000" dirty="0"/>
                        <a:t>2</a:t>
                      </a:r>
                      <a:r>
                        <a:rPr lang="pt-BR" sz="1600" dirty="0"/>
                        <a:t>O, </a:t>
                      </a:r>
                      <a:r>
                        <a:rPr lang="en-US" sz="1600" dirty="0"/>
                        <a:t>Na</a:t>
                      </a:r>
                      <a:r>
                        <a:rPr lang="en-US" sz="1600" baseline="30000" dirty="0"/>
                        <a:t>+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6099868"/>
                  </a:ext>
                </a:extLst>
              </a:tr>
            </a:tbl>
          </a:graphicData>
        </a:graphic>
      </p:graphicFrame>
      <p:pic>
        <p:nvPicPr>
          <p:cNvPr id="7" name="Picture 13">
            <a:extLst>
              <a:ext uri="{FF2B5EF4-FFF2-40B4-BE49-F238E27FC236}">
                <a16:creationId xmlns:a16="http://schemas.microsoft.com/office/drawing/2014/main" id="{70BD656C-687C-426E-813B-BA58362C7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70"/>
          <a:stretch>
            <a:fillRect/>
          </a:stretch>
        </p:blipFill>
        <p:spPr bwMode="auto">
          <a:xfrm>
            <a:off x="7828424" y="1943907"/>
            <a:ext cx="2943039" cy="3523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id="{A63DA34E-7920-41D0-AE7A-FF70DA9ADD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6333" y="974411"/>
            <a:ext cx="157577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65% volume reabsorbed</a:t>
            </a: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CEC09277-9339-48D1-AEFF-E827F2EB7D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09571" y="3336616"/>
            <a:ext cx="1628597" cy="640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14% volume reabsorbed</a:t>
            </a: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1B263875-8347-41BB-AD1D-641DBC098A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26931" y="5299564"/>
            <a:ext cx="1624416" cy="66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20% volume reabsorbed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9EC1157-3CF7-4F4F-B649-0C215B7D7313}"/>
              </a:ext>
            </a:extLst>
          </p:cNvPr>
          <p:cNvCxnSpPr>
            <a:cxnSpLocks/>
          </p:cNvCxnSpPr>
          <p:nvPr/>
        </p:nvCxnSpPr>
        <p:spPr>
          <a:xfrm>
            <a:off x="9055834" y="1586797"/>
            <a:ext cx="0" cy="3326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5C82833-72D4-4508-AE9A-FF14AF62CF66}"/>
              </a:ext>
            </a:extLst>
          </p:cNvPr>
          <p:cNvCxnSpPr>
            <a:cxnSpLocks/>
          </p:cNvCxnSpPr>
          <p:nvPr/>
        </p:nvCxnSpPr>
        <p:spPr>
          <a:xfrm flipH="1" flipV="1">
            <a:off x="10544961" y="3656682"/>
            <a:ext cx="226502" cy="1341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E7408F1-1E53-41D5-8A4D-1322329B97A8}"/>
              </a:ext>
            </a:extLst>
          </p:cNvPr>
          <p:cNvCxnSpPr>
            <a:cxnSpLocks/>
          </p:cNvCxnSpPr>
          <p:nvPr/>
        </p:nvCxnSpPr>
        <p:spPr>
          <a:xfrm flipH="1" flipV="1">
            <a:off x="8906230" y="4685931"/>
            <a:ext cx="304882" cy="6136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7D73BF5-2E7D-436E-A3A8-DBA283AF9603}"/>
              </a:ext>
            </a:extLst>
          </p:cNvPr>
          <p:cNvCxnSpPr>
            <a:cxnSpLocks/>
          </p:cNvCxnSpPr>
          <p:nvPr/>
        </p:nvCxnSpPr>
        <p:spPr>
          <a:xfrm flipV="1">
            <a:off x="9332438" y="4688047"/>
            <a:ext cx="215276" cy="61151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8223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>
                <a:solidFill>
                  <a:srgbClr val="4F2683"/>
                </a:solidFill>
                <a:latin typeface="+mn-lt"/>
              </a:rPr>
              <a:t>www.greydongilmore.com</a:t>
            </a:r>
            <a:endParaRPr lang="en-CA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022D7B-DBD1-444A-8386-F86C549ED1C0}"/>
              </a:ext>
            </a:extLst>
          </p:cNvPr>
          <p:cNvSpPr txBox="1"/>
          <p:nvPr/>
        </p:nvSpPr>
        <p:spPr>
          <a:xfrm>
            <a:off x="3059738" y="4015658"/>
            <a:ext cx="6072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800" dirty="0"/>
              <a:t>Courses &gt; Phys 2130 &gt; at bottom of page</a:t>
            </a:r>
            <a:endParaRPr lang="en-US" sz="2800" dirty="0"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2351919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876709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Proximal Tubule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32DF9-99A4-4F58-A10C-06485DD6D010}"/>
              </a:ext>
            </a:extLst>
          </p:cNvPr>
          <p:cNvSpPr txBox="1"/>
          <p:nvPr/>
        </p:nvSpPr>
        <p:spPr>
          <a:xfrm>
            <a:off x="3757687" y="5469019"/>
            <a:ext cx="52448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Blood vessel near proximal tubule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687E839-66A1-451E-8644-E1DD0A23ED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35" y="19236"/>
            <a:ext cx="986550" cy="148653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8DF51F4-816A-4692-B0A8-39825E8174CC}"/>
              </a:ext>
            </a:extLst>
          </p:cNvPr>
          <p:cNvSpPr/>
          <p:nvPr/>
        </p:nvSpPr>
        <p:spPr>
          <a:xfrm>
            <a:off x="386846" y="80119"/>
            <a:ext cx="322467" cy="3648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5019FFE2-9412-47E6-A866-33A2A78C87A7}"/>
              </a:ext>
            </a:extLst>
          </p:cNvPr>
          <p:cNvSpPr/>
          <p:nvPr/>
        </p:nvSpPr>
        <p:spPr>
          <a:xfrm>
            <a:off x="397730" y="3961410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9C41F32D-0C1E-4423-B128-A4FCEC261136}"/>
              </a:ext>
            </a:extLst>
          </p:cNvPr>
          <p:cNvSpPr/>
          <p:nvPr/>
        </p:nvSpPr>
        <p:spPr>
          <a:xfrm rot="10800000">
            <a:off x="174704" y="3976993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60381BA-832E-4699-87C4-F3B15178ADF9}"/>
              </a:ext>
            </a:extLst>
          </p:cNvPr>
          <p:cNvSpPr/>
          <p:nvPr/>
        </p:nvSpPr>
        <p:spPr>
          <a:xfrm>
            <a:off x="46462" y="4105614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EE2F38-190C-4ABF-B9A4-4D627206CB86}"/>
              </a:ext>
            </a:extLst>
          </p:cNvPr>
          <p:cNvSpPr txBox="1"/>
          <p:nvPr/>
        </p:nvSpPr>
        <p:spPr>
          <a:xfrm>
            <a:off x="115169" y="4250001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AF1A2C4-1F9D-4ECB-A5D2-962240EA3C9D}"/>
              </a:ext>
            </a:extLst>
          </p:cNvPr>
          <p:cNvSpPr txBox="1"/>
          <p:nvPr/>
        </p:nvSpPr>
        <p:spPr>
          <a:xfrm>
            <a:off x="74344" y="364129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623BFA1-05BD-4BC6-9FB9-183678C1108D}"/>
              </a:ext>
            </a:extLst>
          </p:cNvPr>
          <p:cNvSpPr txBox="1"/>
          <p:nvPr/>
        </p:nvSpPr>
        <p:spPr>
          <a:xfrm>
            <a:off x="249161" y="488609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90C123A-0251-4374-8B01-A34BDA9F21E8}"/>
              </a:ext>
            </a:extLst>
          </p:cNvPr>
          <p:cNvSpPr txBox="1"/>
          <p:nvPr/>
        </p:nvSpPr>
        <p:spPr>
          <a:xfrm>
            <a:off x="661692" y="4449304"/>
            <a:ext cx="25551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Na/K ATPase: </a:t>
            </a:r>
            <a:r>
              <a:rPr lang="en-US" sz="1600" dirty="0"/>
              <a:t>Maintains concentration gradients needed to drive transport of other molecules 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9B79C972-D45E-45EB-B9DD-0CE62786B132}"/>
              </a:ext>
            </a:extLst>
          </p:cNvPr>
          <p:cNvSpPr/>
          <p:nvPr/>
        </p:nvSpPr>
        <p:spPr>
          <a:xfrm>
            <a:off x="2116168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Down 42">
            <a:extLst>
              <a:ext uri="{FF2B5EF4-FFF2-40B4-BE49-F238E27FC236}">
                <a16:creationId xmlns:a16="http://schemas.microsoft.com/office/drawing/2014/main" id="{6508B8BB-A433-4B40-8074-C55D1A4270B0}"/>
              </a:ext>
            </a:extLst>
          </p:cNvPr>
          <p:cNvSpPr/>
          <p:nvPr/>
        </p:nvSpPr>
        <p:spPr>
          <a:xfrm>
            <a:off x="2512040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6411524-8DC2-453C-973F-79D8E5B6EA14}"/>
              </a:ext>
            </a:extLst>
          </p:cNvPr>
          <p:cNvSpPr/>
          <p:nvPr/>
        </p:nvSpPr>
        <p:spPr>
          <a:xfrm>
            <a:off x="2049258" y="135951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CA46566-4A74-48B5-BBA9-E24D35E3F416}"/>
              </a:ext>
            </a:extLst>
          </p:cNvPr>
          <p:cNvSpPr txBox="1"/>
          <p:nvPr/>
        </p:nvSpPr>
        <p:spPr>
          <a:xfrm>
            <a:off x="1133386" y="187917"/>
            <a:ext cx="3041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Na</a:t>
            </a:r>
            <a:r>
              <a:rPr lang="en-US" sz="1600" baseline="30000" dirty="0">
                <a:solidFill>
                  <a:srgbClr val="FF0000"/>
                </a:solidFill>
              </a:rPr>
              <a:t>+</a:t>
            </a:r>
            <a:r>
              <a:rPr lang="en-US" sz="1600" dirty="0">
                <a:solidFill>
                  <a:srgbClr val="FF0000"/>
                </a:solidFill>
              </a:rPr>
              <a:t>/Amino Acid Symporter: </a:t>
            </a:r>
            <a:r>
              <a:rPr lang="en-US" sz="1600" dirty="0"/>
              <a:t>Uses Na</a:t>
            </a:r>
            <a:r>
              <a:rPr lang="en-US" sz="1600" baseline="30000" dirty="0"/>
              <a:t>+</a:t>
            </a:r>
            <a:r>
              <a:rPr lang="en-US" sz="1600" dirty="0"/>
              <a:t> gradient to carry an amino acid across luminal membrane against its concentration gradient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9FEE3AA-38E1-404C-9BA2-E24817C8E958}"/>
              </a:ext>
            </a:extLst>
          </p:cNvPr>
          <p:cNvSpPr txBox="1"/>
          <p:nvPr/>
        </p:nvSpPr>
        <p:spPr>
          <a:xfrm>
            <a:off x="1908072" y="213416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A9AC0A2-B129-4C23-AE11-D961B290E13C}"/>
              </a:ext>
            </a:extLst>
          </p:cNvPr>
          <p:cNvSpPr txBox="1"/>
          <p:nvPr/>
        </p:nvSpPr>
        <p:spPr>
          <a:xfrm>
            <a:off x="2272508" y="2131427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52DC8F0-2EC2-4C6E-9831-3ABCD4D6A584}"/>
              </a:ext>
            </a:extLst>
          </p:cNvPr>
          <p:cNvSpPr txBox="1"/>
          <p:nvPr/>
        </p:nvSpPr>
        <p:spPr>
          <a:xfrm>
            <a:off x="1827509" y="2902072"/>
            <a:ext cx="30105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Amino Acid Uniporter: </a:t>
            </a:r>
            <a:r>
              <a:rPr lang="en-US" sz="1600" dirty="0"/>
              <a:t>Carries amino acid across basolateral membrane down its concentration gradient</a:t>
            </a:r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53213CD1-E1D5-47D0-9C06-877FC96C5259}"/>
              </a:ext>
            </a:extLst>
          </p:cNvPr>
          <p:cNvSpPr/>
          <p:nvPr/>
        </p:nvSpPr>
        <p:spPr>
          <a:xfrm>
            <a:off x="3492136" y="3953451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F1D2E421-30E2-4533-B87B-C4A29DFCF264}"/>
              </a:ext>
            </a:extLst>
          </p:cNvPr>
          <p:cNvSpPr/>
          <p:nvPr/>
        </p:nvSpPr>
        <p:spPr>
          <a:xfrm>
            <a:off x="3198669" y="4109569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20A100B-E14D-40D4-A674-F4EAD4CB090B}"/>
              </a:ext>
            </a:extLst>
          </p:cNvPr>
          <p:cNvSpPr txBox="1"/>
          <p:nvPr/>
        </p:nvSpPr>
        <p:spPr>
          <a:xfrm>
            <a:off x="3119694" y="4878922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E530F3C-1E15-4967-BA24-84C06E811C88}"/>
              </a:ext>
            </a:extLst>
          </p:cNvPr>
          <p:cNvSpPr txBox="1"/>
          <p:nvPr/>
        </p:nvSpPr>
        <p:spPr>
          <a:xfrm>
            <a:off x="4256405" y="496937"/>
            <a:ext cx="4194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Na</a:t>
            </a:r>
            <a:r>
              <a:rPr lang="en-US" sz="1600" baseline="30000" dirty="0">
                <a:solidFill>
                  <a:srgbClr val="FF0000"/>
                </a:solidFill>
              </a:rPr>
              <a:t>+</a:t>
            </a:r>
            <a:r>
              <a:rPr lang="en-US" sz="1600" dirty="0">
                <a:solidFill>
                  <a:srgbClr val="FF0000"/>
                </a:solidFill>
              </a:rPr>
              <a:t>/Glucose Symporter: </a:t>
            </a:r>
            <a:r>
              <a:rPr lang="en-US" sz="1600" dirty="0"/>
              <a:t>Uses Na</a:t>
            </a:r>
            <a:r>
              <a:rPr lang="en-US" sz="1600" baseline="30000" dirty="0"/>
              <a:t>+</a:t>
            </a:r>
            <a:r>
              <a:rPr lang="en-US" sz="1600" dirty="0"/>
              <a:t> gradient to carry glucose across luminal membrane against its concentration gradient</a:t>
            </a:r>
          </a:p>
        </p:txBody>
      </p:sp>
      <p:sp>
        <p:nvSpPr>
          <p:cNvPr id="62" name="Arrow: Down 61">
            <a:extLst>
              <a:ext uri="{FF2B5EF4-FFF2-40B4-BE49-F238E27FC236}">
                <a16:creationId xmlns:a16="http://schemas.microsoft.com/office/drawing/2014/main" id="{42D7B227-77E9-4CC6-8BEF-8D42B1D8263E}"/>
              </a:ext>
            </a:extLst>
          </p:cNvPr>
          <p:cNvSpPr/>
          <p:nvPr/>
        </p:nvSpPr>
        <p:spPr>
          <a:xfrm>
            <a:off x="4542179" y="1228147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Arrow: Down 62">
            <a:extLst>
              <a:ext uri="{FF2B5EF4-FFF2-40B4-BE49-F238E27FC236}">
                <a16:creationId xmlns:a16="http://schemas.microsoft.com/office/drawing/2014/main" id="{EBCA7D86-D3B9-4EE3-822E-D745B342C926}"/>
              </a:ext>
            </a:extLst>
          </p:cNvPr>
          <p:cNvSpPr/>
          <p:nvPr/>
        </p:nvSpPr>
        <p:spPr>
          <a:xfrm>
            <a:off x="4928393" y="1225412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862A81C3-A85F-419C-A0B2-A9B3E6DC16F2}"/>
              </a:ext>
            </a:extLst>
          </p:cNvPr>
          <p:cNvSpPr/>
          <p:nvPr/>
        </p:nvSpPr>
        <p:spPr>
          <a:xfrm>
            <a:off x="4450379" y="1390198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6B22540-28EB-4F2D-998C-0D4D722F5BD2}"/>
              </a:ext>
            </a:extLst>
          </p:cNvPr>
          <p:cNvSpPr txBox="1"/>
          <p:nvPr/>
        </p:nvSpPr>
        <p:spPr>
          <a:xfrm>
            <a:off x="4781754" y="2145133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1137BC1-69E3-4012-8ECD-98C146CA697A}"/>
              </a:ext>
            </a:extLst>
          </p:cNvPr>
          <p:cNvSpPr txBox="1"/>
          <p:nvPr/>
        </p:nvSpPr>
        <p:spPr>
          <a:xfrm>
            <a:off x="4333729" y="214155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DD45287-3344-4E8B-902C-04D7BD841E4E}"/>
              </a:ext>
            </a:extLst>
          </p:cNvPr>
          <p:cNvSpPr txBox="1"/>
          <p:nvPr/>
        </p:nvSpPr>
        <p:spPr>
          <a:xfrm>
            <a:off x="5205565" y="4437235"/>
            <a:ext cx="30274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Glucose Uniporter: </a:t>
            </a:r>
            <a:r>
              <a:rPr lang="en-US" sz="1600" dirty="0"/>
              <a:t>Carries glucose across basolateral membrane down its concentration gradient</a:t>
            </a:r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8F7AB706-7B2C-4C5A-9E8C-86E533724BF7}"/>
              </a:ext>
            </a:extLst>
          </p:cNvPr>
          <p:cNvSpPr/>
          <p:nvPr/>
        </p:nvSpPr>
        <p:spPr>
          <a:xfrm>
            <a:off x="4738475" y="3948159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9D80A3D-9EEA-4997-A3F2-00E7A92F6378}"/>
              </a:ext>
            </a:extLst>
          </p:cNvPr>
          <p:cNvSpPr/>
          <p:nvPr/>
        </p:nvSpPr>
        <p:spPr>
          <a:xfrm>
            <a:off x="4456980" y="409329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8F3393C-C2AE-47A6-A82E-8D49EB0F21E8}"/>
              </a:ext>
            </a:extLst>
          </p:cNvPr>
          <p:cNvSpPr txBox="1"/>
          <p:nvPr/>
        </p:nvSpPr>
        <p:spPr>
          <a:xfrm>
            <a:off x="4334207" y="4894626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B16C174-EA50-468E-B4D0-52D7DC38DCC1}"/>
              </a:ext>
            </a:extLst>
          </p:cNvPr>
          <p:cNvSpPr txBox="1"/>
          <p:nvPr/>
        </p:nvSpPr>
        <p:spPr>
          <a:xfrm>
            <a:off x="7397544" y="2469104"/>
            <a:ext cx="2760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Aquaporin 1 (AQ1): </a:t>
            </a:r>
            <a:r>
              <a:rPr lang="en-US" sz="1600" dirty="0"/>
              <a:t>Water Channel</a:t>
            </a:r>
          </a:p>
        </p:txBody>
      </p:sp>
      <p:sp>
        <p:nvSpPr>
          <p:cNvPr id="72" name="Cylinder 71">
            <a:extLst>
              <a:ext uri="{FF2B5EF4-FFF2-40B4-BE49-F238E27FC236}">
                <a16:creationId xmlns:a16="http://schemas.microsoft.com/office/drawing/2014/main" id="{453E3A1B-F1FD-48CA-B5CD-D0433CFAEF42}"/>
              </a:ext>
            </a:extLst>
          </p:cNvPr>
          <p:cNvSpPr/>
          <p:nvPr/>
        </p:nvSpPr>
        <p:spPr>
          <a:xfrm>
            <a:off x="7877777" y="1381121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Arrow: Down 72">
            <a:extLst>
              <a:ext uri="{FF2B5EF4-FFF2-40B4-BE49-F238E27FC236}">
                <a16:creationId xmlns:a16="http://schemas.microsoft.com/office/drawing/2014/main" id="{59CB190A-D1DC-4E11-BC80-2AD342FEC9F5}"/>
              </a:ext>
            </a:extLst>
          </p:cNvPr>
          <p:cNvSpPr/>
          <p:nvPr/>
        </p:nvSpPr>
        <p:spPr>
          <a:xfrm>
            <a:off x="8113962" y="120503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C32A196-AC10-4681-BF0C-3E690E361132}"/>
              </a:ext>
            </a:extLst>
          </p:cNvPr>
          <p:cNvSpPr txBox="1"/>
          <p:nvPr/>
        </p:nvSpPr>
        <p:spPr>
          <a:xfrm>
            <a:off x="7397247" y="3227192"/>
            <a:ext cx="2880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Aquaporin 1 (AQ1): </a:t>
            </a:r>
            <a:r>
              <a:rPr lang="en-US" sz="1600" dirty="0"/>
              <a:t>Water Channel</a:t>
            </a:r>
          </a:p>
        </p:txBody>
      </p:sp>
      <p:sp>
        <p:nvSpPr>
          <p:cNvPr id="75" name="Cylinder 74">
            <a:extLst>
              <a:ext uri="{FF2B5EF4-FFF2-40B4-BE49-F238E27FC236}">
                <a16:creationId xmlns:a16="http://schemas.microsoft.com/office/drawing/2014/main" id="{BC1D37BB-6E54-47CD-9BC4-ECBE706BBDC3}"/>
              </a:ext>
            </a:extLst>
          </p:cNvPr>
          <p:cNvSpPr/>
          <p:nvPr/>
        </p:nvSpPr>
        <p:spPr>
          <a:xfrm>
            <a:off x="7883068" y="4123535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Arrow: Down 75">
            <a:extLst>
              <a:ext uri="{FF2B5EF4-FFF2-40B4-BE49-F238E27FC236}">
                <a16:creationId xmlns:a16="http://schemas.microsoft.com/office/drawing/2014/main" id="{CE3D9EC2-6EB3-411F-8118-AEEF5B0D26BE}"/>
              </a:ext>
            </a:extLst>
          </p:cNvPr>
          <p:cNvSpPr/>
          <p:nvPr/>
        </p:nvSpPr>
        <p:spPr>
          <a:xfrm>
            <a:off x="8106825" y="393527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C4B2004-6553-480B-83D7-A81AE378E04A}"/>
              </a:ext>
            </a:extLst>
          </p:cNvPr>
          <p:cNvSpPr txBox="1"/>
          <p:nvPr/>
        </p:nvSpPr>
        <p:spPr>
          <a:xfrm>
            <a:off x="7910917" y="4878922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B7363D5-01DD-436E-A44D-FD9D3404C4EA}"/>
              </a:ext>
            </a:extLst>
          </p:cNvPr>
          <p:cNvSpPr txBox="1"/>
          <p:nvPr/>
        </p:nvSpPr>
        <p:spPr>
          <a:xfrm>
            <a:off x="7910917" y="2121564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0912DD4-2288-43FD-BF86-AC033B39FCD4}"/>
              </a:ext>
            </a:extLst>
          </p:cNvPr>
          <p:cNvSpPr txBox="1"/>
          <p:nvPr/>
        </p:nvSpPr>
        <p:spPr>
          <a:xfrm>
            <a:off x="9888920" y="1275907"/>
            <a:ext cx="2306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Paracellular Transport</a:t>
            </a:r>
          </a:p>
        </p:txBody>
      </p:sp>
      <p:sp>
        <p:nvSpPr>
          <p:cNvPr id="80" name="Arrow: Down 79">
            <a:extLst>
              <a:ext uri="{FF2B5EF4-FFF2-40B4-BE49-F238E27FC236}">
                <a16:creationId xmlns:a16="http://schemas.microsoft.com/office/drawing/2014/main" id="{928FA91B-C55C-4F73-9FCB-AF83AAFB92FB}"/>
              </a:ext>
            </a:extLst>
          </p:cNvPr>
          <p:cNvSpPr/>
          <p:nvPr/>
        </p:nvSpPr>
        <p:spPr>
          <a:xfrm>
            <a:off x="10403540" y="1645191"/>
            <a:ext cx="635619" cy="308489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041BF7A-121A-48AB-873D-DE173AA0C929}"/>
              </a:ext>
            </a:extLst>
          </p:cNvPr>
          <p:cNvSpPr txBox="1"/>
          <p:nvPr/>
        </p:nvSpPr>
        <p:spPr>
          <a:xfrm>
            <a:off x="10141865" y="4880009"/>
            <a:ext cx="121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O, Cl</a:t>
            </a:r>
            <a:r>
              <a:rPr lang="en-US" baseline="30000" dirty="0">
                <a:solidFill>
                  <a:srgbClr val="FF0000"/>
                </a:solidFill>
              </a:rPr>
              <a:t>-</a:t>
            </a:r>
            <a:r>
              <a:rPr lang="en-US" dirty="0">
                <a:solidFill>
                  <a:srgbClr val="FF0000"/>
                </a:solidFill>
              </a:rPr>
              <a:t>, K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4FCA089-E0C9-4F9B-B0D1-9A7E5432540E}"/>
              </a:ext>
            </a:extLst>
          </p:cNvPr>
          <p:cNvSpPr txBox="1"/>
          <p:nvPr/>
        </p:nvSpPr>
        <p:spPr>
          <a:xfrm>
            <a:off x="8532279" y="143293"/>
            <a:ext cx="36435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Na/</a:t>
            </a:r>
            <a:r>
              <a:rPr lang="en-US" sz="1600" dirty="0" err="1">
                <a:solidFill>
                  <a:srgbClr val="FF0000"/>
                </a:solidFill>
              </a:rPr>
              <a:t>H+Antiporter</a:t>
            </a:r>
            <a:r>
              <a:rPr lang="en-US" sz="1600" dirty="0">
                <a:solidFill>
                  <a:srgbClr val="FF0000"/>
                </a:solidFill>
              </a:rPr>
              <a:t>/Exchanger:</a:t>
            </a:r>
          </a:p>
          <a:p>
            <a:r>
              <a:rPr lang="en-US" sz="1600" dirty="0"/>
              <a:t>Uses Na gradient to carry H+</a:t>
            </a:r>
          </a:p>
          <a:p>
            <a:r>
              <a:rPr lang="en-US" sz="1600" dirty="0"/>
              <a:t>across luminal membrane into filtrate</a:t>
            </a:r>
          </a:p>
        </p:txBody>
      </p:sp>
      <p:sp>
        <p:nvSpPr>
          <p:cNvPr id="83" name="Arrow: Down 82">
            <a:extLst>
              <a:ext uri="{FF2B5EF4-FFF2-40B4-BE49-F238E27FC236}">
                <a16:creationId xmlns:a16="http://schemas.microsoft.com/office/drawing/2014/main" id="{BAEB185A-E497-4B00-9AD1-798561D49308}"/>
              </a:ext>
            </a:extLst>
          </p:cNvPr>
          <p:cNvSpPr/>
          <p:nvPr/>
        </p:nvSpPr>
        <p:spPr>
          <a:xfrm>
            <a:off x="9758908" y="1194308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Down 83">
            <a:extLst>
              <a:ext uri="{FF2B5EF4-FFF2-40B4-BE49-F238E27FC236}">
                <a16:creationId xmlns:a16="http://schemas.microsoft.com/office/drawing/2014/main" id="{70F28717-7A0D-40D1-8938-6814B8BCC5B2}"/>
              </a:ext>
            </a:extLst>
          </p:cNvPr>
          <p:cNvSpPr/>
          <p:nvPr/>
        </p:nvSpPr>
        <p:spPr>
          <a:xfrm rot="10800000">
            <a:off x="9449425" y="1189682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D85477A-E8D7-4BB4-9CFC-98C83A9CE169}"/>
              </a:ext>
            </a:extLst>
          </p:cNvPr>
          <p:cNvSpPr txBox="1"/>
          <p:nvPr/>
        </p:nvSpPr>
        <p:spPr>
          <a:xfrm>
            <a:off x="9218961" y="962378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30000" dirty="0"/>
              <a:t>+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02B203A-42B5-42E9-8E0A-A74196D1F5D8}"/>
              </a:ext>
            </a:extLst>
          </p:cNvPr>
          <p:cNvSpPr txBox="1"/>
          <p:nvPr/>
        </p:nvSpPr>
        <p:spPr>
          <a:xfrm>
            <a:off x="9605329" y="2121564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300677A3-6878-4384-BF03-85D5B8BBE842}"/>
              </a:ext>
            </a:extLst>
          </p:cNvPr>
          <p:cNvSpPr/>
          <p:nvPr/>
        </p:nvSpPr>
        <p:spPr>
          <a:xfrm>
            <a:off x="9320957" y="1372728"/>
            <a:ext cx="691379" cy="62446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919101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8" grpId="0"/>
      <p:bldP spid="39" grpId="0"/>
      <p:bldP spid="40" grpId="0"/>
      <p:bldP spid="41" grpId="0"/>
      <p:bldP spid="42" grpId="0" animBg="1"/>
      <p:bldP spid="43" grpId="0" animBg="1"/>
      <p:bldP spid="44" grpId="0" animBg="1"/>
      <p:bldP spid="54" grpId="0"/>
      <p:bldP spid="55" grpId="0"/>
      <p:bldP spid="56" grpId="0"/>
      <p:bldP spid="57" grpId="0"/>
      <p:bldP spid="58" grpId="0" animBg="1"/>
      <p:bldP spid="59" grpId="0" animBg="1"/>
      <p:bldP spid="60" grpId="0"/>
      <p:bldP spid="61" grpId="0"/>
      <p:bldP spid="62" grpId="0" animBg="1"/>
      <p:bldP spid="63" grpId="0" animBg="1"/>
      <p:bldP spid="64" grpId="0" animBg="1"/>
      <p:bldP spid="65" grpId="0"/>
      <p:bldP spid="66" grpId="0"/>
      <p:bldP spid="67" grpId="0"/>
      <p:bldP spid="68" grpId="0" animBg="1"/>
      <p:bldP spid="69" grpId="0" animBg="1"/>
      <p:bldP spid="70" grpId="0"/>
      <p:bldP spid="71" grpId="0"/>
      <p:bldP spid="72" grpId="0" animBg="1"/>
      <p:bldP spid="73" grpId="0" animBg="1"/>
      <p:bldP spid="74" grpId="0"/>
      <p:bldP spid="75" grpId="0" animBg="1"/>
      <p:bldP spid="76" grpId="0" animBg="1"/>
      <p:bldP spid="77" grpId="0"/>
      <p:bldP spid="78" grpId="0"/>
      <p:bldP spid="79" grpId="0"/>
      <p:bldP spid="80" grpId="0" animBg="1"/>
      <p:bldP spid="81" grpId="0"/>
      <p:bldP spid="82" grpId="0"/>
      <p:bldP spid="83" grpId="0" animBg="1"/>
      <p:bldP spid="84" grpId="0" animBg="1"/>
      <p:bldP spid="85" grpId="0"/>
      <p:bldP spid="86" grpId="0"/>
      <p:bldP spid="8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876709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Proximal Tubule Hormonal Control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32DF9-99A4-4F58-A10C-06485DD6D010}"/>
              </a:ext>
            </a:extLst>
          </p:cNvPr>
          <p:cNvSpPr txBox="1"/>
          <p:nvPr/>
        </p:nvSpPr>
        <p:spPr>
          <a:xfrm>
            <a:off x="3757687" y="5469019"/>
            <a:ext cx="52448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Blood vessel near proximal tubule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687E839-66A1-451E-8644-E1DD0A23ED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35" y="19236"/>
            <a:ext cx="986550" cy="148653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8DF51F4-816A-4692-B0A8-39825E8174CC}"/>
              </a:ext>
            </a:extLst>
          </p:cNvPr>
          <p:cNvSpPr/>
          <p:nvPr/>
        </p:nvSpPr>
        <p:spPr>
          <a:xfrm>
            <a:off x="386846" y="80119"/>
            <a:ext cx="322467" cy="3648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5019FFE2-9412-47E6-A866-33A2A78C87A7}"/>
              </a:ext>
            </a:extLst>
          </p:cNvPr>
          <p:cNvSpPr/>
          <p:nvPr/>
        </p:nvSpPr>
        <p:spPr>
          <a:xfrm>
            <a:off x="397730" y="3961410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9C41F32D-0C1E-4423-B128-A4FCEC261136}"/>
              </a:ext>
            </a:extLst>
          </p:cNvPr>
          <p:cNvSpPr/>
          <p:nvPr/>
        </p:nvSpPr>
        <p:spPr>
          <a:xfrm rot="10800000">
            <a:off x="174704" y="3976993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60381BA-832E-4699-87C4-F3B15178ADF9}"/>
              </a:ext>
            </a:extLst>
          </p:cNvPr>
          <p:cNvSpPr/>
          <p:nvPr/>
        </p:nvSpPr>
        <p:spPr>
          <a:xfrm>
            <a:off x="46462" y="4105614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EE2F38-190C-4ABF-B9A4-4D627206CB86}"/>
              </a:ext>
            </a:extLst>
          </p:cNvPr>
          <p:cNvSpPr txBox="1"/>
          <p:nvPr/>
        </p:nvSpPr>
        <p:spPr>
          <a:xfrm>
            <a:off x="115169" y="4250001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AF1A2C4-1F9D-4ECB-A5D2-962240EA3C9D}"/>
              </a:ext>
            </a:extLst>
          </p:cNvPr>
          <p:cNvSpPr txBox="1"/>
          <p:nvPr/>
        </p:nvSpPr>
        <p:spPr>
          <a:xfrm>
            <a:off x="74344" y="364129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623BFA1-05BD-4BC6-9FB9-183678C1108D}"/>
              </a:ext>
            </a:extLst>
          </p:cNvPr>
          <p:cNvSpPr txBox="1"/>
          <p:nvPr/>
        </p:nvSpPr>
        <p:spPr>
          <a:xfrm>
            <a:off x="249161" y="488609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9B79C972-D45E-45EB-B9DD-0CE62786B132}"/>
              </a:ext>
            </a:extLst>
          </p:cNvPr>
          <p:cNvSpPr/>
          <p:nvPr/>
        </p:nvSpPr>
        <p:spPr>
          <a:xfrm>
            <a:off x="2116168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Down 42">
            <a:extLst>
              <a:ext uri="{FF2B5EF4-FFF2-40B4-BE49-F238E27FC236}">
                <a16:creationId xmlns:a16="http://schemas.microsoft.com/office/drawing/2014/main" id="{6508B8BB-A433-4B40-8074-C55D1A4270B0}"/>
              </a:ext>
            </a:extLst>
          </p:cNvPr>
          <p:cNvSpPr/>
          <p:nvPr/>
        </p:nvSpPr>
        <p:spPr>
          <a:xfrm>
            <a:off x="2512040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6411524-8DC2-453C-973F-79D8E5B6EA14}"/>
              </a:ext>
            </a:extLst>
          </p:cNvPr>
          <p:cNvSpPr/>
          <p:nvPr/>
        </p:nvSpPr>
        <p:spPr>
          <a:xfrm>
            <a:off x="2049258" y="135951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9FEE3AA-38E1-404C-9BA2-E24817C8E958}"/>
              </a:ext>
            </a:extLst>
          </p:cNvPr>
          <p:cNvSpPr txBox="1"/>
          <p:nvPr/>
        </p:nvSpPr>
        <p:spPr>
          <a:xfrm>
            <a:off x="1908072" y="213416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A9AC0A2-B129-4C23-AE11-D961B290E13C}"/>
              </a:ext>
            </a:extLst>
          </p:cNvPr>
          <p:cNvSpPr txBox="1"/>
          <p:nvPr/>
        </p:nvSpPr>
        <p:spPr>
          <a:xfrm>
            <a:off x="2272508" y="2131427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53213CD1-E1D5-47D0-9C06-877FC96C5259}"/>
              </a:ext>
            </a:extLst>
          </p:cNvPr>
          <p:cNvSpPr/>
          <p:nvPr/>
        </p:nvSpPr>
        <p:spPr>
          <a:xfrm>
            <a:off x="3492136" y="3953451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F1D2E421-30E2-4533-B87B-C4A29DFCF264}"/>
              </a:ext>
            </a:extLst>
          </p:cNvPr>
          <p:cNvSpPr/>
          <p:nvPr/>
        </p:nvSpPr>
        <p:spPr>
          <a:xfrm>
            <a:off x="3198669" y="4109569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20A100B-E14D-40D4-A674-F4EAD4CB090B}"/>
              </a:ext>
            </a:extLst>
          </p:cNvPr>
          <p:cNvSpPr txBox="1"/>
          <p:nvPr/>
        </p:nvSpPr>
        <p:spPr>
          <a:xfrm>
            <a:off x="3119694" y="4878922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62" name="Arrow: Down 61">
            <a:extLst>
              <a:ext uri="{FF2B5EF4-FFF2-40B4-BE49-F238E27FC236}">
                <a16:creationId xmlns:a16="http://schemas.microsoft.com/office/drawing/2014/main" id="{42D7B227-77E9-4CC6-8BEF-8D42B1D8263E}"/>
              </a:ext>
            </a:extLst>
          </p:cNvPr>
          <p:cNvSpPr/>
          <p:nvPr/>
        </p:nvSpPr>
        <p:spPr>
          <a:xfrm>
            <a:off x="4542179" y="1228147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Arrow: Down 62">
            <a:extLst>
              <a:ext uri="{FF2B5EF4-FFF2-40B4-BE49-F238E27FC236}">
                <a16:creationId xmlns:a16="http://schemas.microsoft.com/office/drawing/2014/main" id="{EBCA7D86-D3B9-4EE3-822E-D745B342C926}"/>
              </a:ext>
            </a:extLst>
          </p:cNvPr>
          <p:cNvSpPr/>
          <p:nvPr/>
        </p:nvSpPr>
        <p:spPr>
          <a:xfrm>
            <a:off x="4928393" y="1225412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862A81C3-A85F-419C-A0B2-A9B3E6DC16F2}"/>
              </a:ext>
            </a:extLst>
          </p:cNvPr>
          <p:cNvSpPr/>
          <p:nvPr/>
        </p:nvSpPr>
        <p:spPr>
          <a:xfrm>
            <a:off x="4450379" y="1390198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6B22540-28EB-4F2D-998C-0D4D722F5BD2}"/>
              </a:ext>
            </a:extLst>
          </p:cNvPr>
          <p:cNvSpPr txBox="1"/>
          <p:nvPr/>
        </p:nvSpPr>
        <p:spPr>
          <a:xfrm>
            <a:off x="4781754" y="2145133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1137BC1-69E3-4012-8ECD-98C146CA697A}"/>
              </a:ext>
            </a:extLst>
          </p:cNvPr>
          <p:cNvSpPr txBox="1"/>
          <p:nvPr/>
        </p:nvSpPr>
        <p:spPr>
          <a:xfrm>
            <a:off x="4333729" y="214155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8F7AB706-7B2C-4C5A-9E8C-86E533724BF7}"/>
              </a:ext>
            </a:extLst>
          </p:cNvPr>
          <p:cNvSpPr/>
          <p:nvPr/>
        </p:nvSpPr>
        <p:spPr>
          <a:xfrm>
            <a:off x="4738475" y="3948159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9D80A3D-9EEA-4997-A3F2-00E7A92F6378}"/>
              </a:ext>
            </a:extLst>
          </p:cNvPr>
          <p:cNvSpPr/>
          <p:nvPr/>
        </p:nvSpPr>
        <p:spPr>
          <a:xfrm>
            <a:off x="4456980" y="409329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8F3393C-C2AE-47A6-A82E-8D49EB0F21E8}"/>
              </a:ext>
            </a:extLst>
          </p:cNvPr>
          <p:cNvSpPr txBox="1"/>
          <p:nvPr/>
        </p:nvSpPr>
        <p:spPr>
          <a:xfrm>
            <a:off x="4334207" y="4894626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72" name="Cylinder 71">
            <a:extLst>
              <a:ext uri="{FF2B5EF4-FFF2-40B4-BE49-F238E27FC236}">
                <a16:creationId xmlns:a16="http://schemas.microsoft.com/office/drawing/2014/main" id="{453E3A1B-F1FD-48CA-B5CD-D0433CFAEF42}"/>
              </a:ext>
            </a:extLst>
          </p:cNvPr>
          <p:cNvSpPr/>
          <p:nvPr/>
        </p:nvSpPr>
        <p:spPr>
          <a:xfrm>
            <a:off x="7595144" y="1381121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Arrow: Down 72">
            <a:extLst>
              <a:ext uri="{FF2B5EF4-FFF2-40B4-BE49-F238E27FC236}">
                <a16:creationId xmlns:a16="http://schemas.microsoft.com/office/drawing/2014/main" id="{59CB190A-D1DC-4E11-BC80-2AD342FEC9F5}"/>
              </a:ext>
            </a:extLst>
          </p:cNvPr>
          <p:cNvSpPr/>
          <p:nvPr/>
        </p:nvSpPr>
        <p:spPr>
          <a:xfrm>
            <a:off x="7831329" y="120503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Cylinder 74">
            <a:extLst>
              <a:ext uri="{FF2B5EF4-FFF2-40B4-BE49-F238E27FC236}">
                <a16:creationId xmlns:a16="http://schemas.microsoft.com/office/drawing/2014/main" id="{BC1D37BB-6E54-47CD-9BC4-ECBE706BBDC3}"/>
              </a:ext>
            </a:extLst>
          </p:cNvPr>
          <p:cNvSpPr/>
          <p:nvPr/>
        </p:nvSpPr>
        <p:spPr>
          <a:xfrm>
            <a:off x="7600435" y="4123535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Arrow: Down 75">
            <a:extLst>
              <a:ext uri="{FF2B5EF4-FFF2-40B4-BE49-F238E27FC236}">
                <a16:creationId xmlns:a16="http://schemas.microsoft.com/office/drawing/2014/main" id="{CE3D9EC2-6EB3-411F-8118-AEEF5B0D26BE}"/>
              </a:ext>
            </a:extLst>
          </p:cNvPr>
          <p:cNvSpPr/>
          <p:nvPr/>
        </p:nvSpPr>
        <p:spPr>
          <a:xfrm>
            <a:off x="7824192" y="393527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C4B2004-6553-480B-83D7-A81AE378E04A}"/>
              </a:ext>
            </a:extLst>
          </p:cNvPr>
          <p:cNvSpPr txBox="1"/>
          <p:nvPr/>
        </p:nvSpPr>
        <p:spPr>
          <a:xfrm>
            <a:off x="7628284" y="4878922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B7363D5-01DD-436E-A44D-FD9D3404C4EA}"/>
              </a:ext>
            </a:extLst>
          </p:cNvPr>
          <p:cNvSpPr txBox="1"/>
          <p:nvPr/>
        </p:nvSpPr>
        <p:spPr>
          <a:xfrm>
            <a:off x="7628284" y="2121564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0912DD4-2288-43FD-BF86-AC033B39FCD4}"/>
              </a:ext>
            </a:extLst>
          </p:cNvPr>
          <p:cNvSpPr txBox="1"/>
          <p:nvPr/>
        </p:nvSpPr>
        <p:spPr>
          <a:xfrm>
            <a:off x="9888920" y="1275907"/>
            <a:ext cx="2306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Paracellular Transport</a:t>
            </a:r>
          </a:p>
        </p:txBody>
      </p:sp>
      <p:sp>
        <p:nvSpPr>
          <p:cNvPr id="80" name="Arrow: Down 79">
            <a:extLst>
              <a:ext uri="{FF2B5EF4-FFF2-40B4-BE49-F238E27FC236}">
                <a16:creationId xmlns:a16="http://schemas.microsoft.com/office/drawing/2014/main" id="{928FA91B-C55C-4F73-9FCB-AF83AAFB92FB}"/>
              </a:ext>
            </a:extLst>
          </p:cNvPr>
          <p:cNvSpPr/>
          <p:nvPr/>
        </p:nvSpPr>
        <p:spPr>
          <a:xfrm>
            <a:off x="10403540" y="1645191"/>
            <a:ext cx="635619" cy="308489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041BF7A-121A-48AB-873D-DE173AA0C929}"/>
              </a:ext>
            </a:extLst>
          </p:cNvPr>
          <p:cNvSpPr txBox="1"/>
          <p:nvPr/>
        </p:nvSpPr>
        <p:spPr>
          <a:xfrm>
            <a:off x="10141865" y="4880009"/>
            <a:ext cx="121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O, Cl</a:t>
            </a:r>
            <a:r>
              <a:rPr lang="en-US" b="1" baseline="30000" dirty="0"/>
              <a:t>-</a:t>
            </a:r>
            <a:r>
              <a:rPr lang="en-US" b="1" dirty="0"/>
              <a:t>, K</a:t>
            </a:r>
            <a:r>
              <a:rPr lang="en-US" b="1" baseline="30000" dirty="0"/>
              <a:t>+</a:t>
            </a:r>
          </a:p>
        </p:txBody>
      </p:sp>
      <p:sp>
        <p:nvSpPr>
          <p:cNvPr id="83" name="Arrow: Down 82">
            <a:extLst>
              <a:ext uri="{FF2B5EF4-FFF2-40B4-BE49-F238E27FC236}">
                <a16:creationId xmlns:a16="http://schemas.microsoft.com/office/drawing/2014/main" id="{BAEB185A-E497-4B00-9AD1-798561D49308}"/>
              </a:ext>
            </a:extLst>
          </p:cNvPr>
          <p:cNvSpPr/>
          <p:nvPr/>
        </p:nvSpPr>
        <p:spPr>
          <a:xfrm>
            <a:off x="9758908" y="1194308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Down 83">
            <a:extLst>
              <a:ext uri="{FF2B5EF4-FFF2-40B4-BE49-F238E27FC236}">
                <a16:creationId xmlns:a16="http://schemas.microsoft.com/office/drawing/2014/main" id="{70F28717-7A0D-40D1-8938-6814B8BCC5B2}"/>
              </a:ext>
            </a:extLst>
          </p:cNvPr>
          <p:cNvSpPr/>
          <p:nvPr/>
        </p:nvSpPr>
        <p:spPr>
          <a:xfrm rot="10800000">
            <a:off x="9449425" y="1189682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D85477A-E8D7-4BB4-9CFC-98C83A9CE169}"/>
              </a:ext>
            </a:extLst>
          </p:cNvPr>
          <p:cNvSpPr txBox="1"/>
          <p:nvPr/>
        </p:nvSpPr>
        <p:spPr>
          <a:xfrm>
            <a:off x="9218961" y="962378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30000" dirty="0"/>
              <a:t>+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02B203A-42B5-42E9-8E0A-A74196D1F5D8}"/>
              </a:ext>
            </a:extLst>
          </p:cNvPr>
          <p:cNvSpPr txBox="1"/>
          <p:nvPr/>
        </p:nvSpPr>
        <p:spPr>
          <a:xfrm>
            <a:off x="9605329" y="2121564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300677A3-6878-4384-BF03-85D5B8BBE842}"/>
              </a:ext>
            </a:extLst>
          </p:cNvPr>
          <p:cNvSpPr/>
          <p:nvPr/>
        </p:nvSpPr>
        <p:spPr>
          <a:xfrm>
            <a:off x="9320957" y="1372728"/>
            <a:ext cx="691379" cy="62446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B904957C-5602-49C0-8CEF-F6645B7E7AA0}"/>
              </a:ext>
            </a:extLst>
          </p:cNvPr>
          <p:cNvSpPr/>
          <p:nvPr/>
        </p:nvSpPr>
        <p:spPr>
          <a:xfrm>
            <a:off x="5087" y="3657574"/>
            <a:ext cx="910840" cy="1642155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Star: 6 Points 88">
            <a:extLst>
              <a:ext uri="{FF2B5EF4-FFF2-40B4-BE49-F238E27FC236}">
                <a16:creationId xmlns:a16="http://schemas.microsoft.com/office/drawing/2014/main" id="{4194AA8E-6098-4712-BFBF-1F6C11190488}"/>
              </a:ext>
            </a:extLst>
          </p:cNvPr>
          <p:cNvSpPr/>
          <p:nvPr/>
        </p:nvSpPr>
        <p:spPr>
          <a:xfrm>
            <a:off x="35317" y="3986698"/>
            <a:ext cx="814963" cy="938941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33ED5FF-8688-412D-8A92-B242B55B5DDA}"/>
              </a:ext>
            </a:extLst>
          </p:cNvPr>
          <p:cNvSpPr txBox="1"/>
          <p:nvPr/>
        </p:nvSpPr>
        <p:spPr>
          <a:xfrm>
            <a:off x="5106451" y="682584"/>
            <a:ext cx="22369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Angiotensin II</a:t>
            </a:r>
          </a:p>
        </p:txBody>
      </p:sp>
      <p:sp>
        <p:nvSpPr>
          <p:cNvPr id="91" name="Star: 6 Points 90">
            <a:extLst>
              <a:ext uri="{FF2B5EF4-FFF2-40B4-BE49-F238E27FC236}">
                <a16:creationId xmlns:a16="http://schemas.microsoft.com/office/drawing/2014/main" id="{69A50FA7-38D2-4FC9-9D10-4A9C2A504029}"/>
              </a:ext>
            </a:extLst>
          </p:cNvPr>
          <p:cNvSpPr/>
          <p:nvPr/>
        </p:nvSpPr>
        <p:spPr>
          <a:xfrm>
            <a:off x="4638703" y="696195"/>
            <a:ext cx="495103" cy="490704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1365EC64-6580-4ED8-9A2F-131AEE1A3ED3}"/>
              </a:ext>
            </a:extLst>
          </p:cNvPr>
          <p:cNvSpPr/>
          <p:nvPr/>
        </p:nvSpPr>
        <p:spPr>
          <a:xfrm>
            <a:off x="9250986" y="915465"/>
            <a:ext cx="910840" cy="1642155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Star: 6 Points 92">
            <a:extLst>
              <a:ext uri="{FF2B5EF4-FFF2-40B4-BE49-F238E27FC236}">
                <a16:creationId xmlns:a16="http://schemas.microsoft.com/office/drawing/2014/main" id="{10C1C07C-DC74-43A1-A42D-19BC9E6FF008}"/>
              </a:ext>
            </a:extLst>
          </p:cNvPr>
          <p:cNvSpPr/>
          <p:nvPr/>
        </p:nvSpPr>
        <p:spPr>
          <a:xfrm>
            <a:off x="9281216" y="1244589"/>
            <a:ext cx="814963" cy="938941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76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9" grpId="0" animBg="1"/>
      <p:bldP spid="90" grpId="0"/>
      <p:bldP spid="91" grpId="0" animBg="1"/>
      <p:bldP spid="92" grpId="0" animBg="1"/>
      <p:bldP spid="9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RAAS</a:t>
            </a:r>
            <a:endParaRPr lang="en-CA" sz="36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9731E7-7AAD-4840-B9E4-BDC82A4F6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060" y="1043335"/>
            <a:ext cx="7602997" cy="46709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A7E777-51D2-464F-AF07-5606F193DBCA}"/>
              </a:ext>
            </a:extLst>
          </p:cNvPr>
          <p:cNvSpPr txBox="1"/>
          <p:nvPr/>
        </p:nvSpPr>
        <p:spPr>
          <a:xfrm>
            <a:off x="4735271" y="3793798"/>
            <a:ext cx="2127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F2683"/>
                </a:solidFill>
              </a:rPr>
              <a:t>Smaller (10 aa) protein</a:t>
            </a:r>
          </a:p>
          <a:p>
            <a:r>
              <a:rPr lang="en-US" sz="1600" b="1" dirty="0">
                <a:solidFill>
                  <a:srgbClr val="4F2683"/>
                </a:solidFill>
              </a:rPr>
              <a:t>No function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B50DC7-DFC5-4FF6-8A46-4C4C6074F913}"/>
              </a:ext>
            </a:extLst>
          </p:cNvPr>
          <p:cNvSpPr txBox="1"/>
          <p:nvPr/>
        </p:nvSpPr>
        <p:spPr>
          <a:xfrm>
            <a:off x="6816097" y="3781385"/>
            <a:ext cx="18467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F2683"/>
                </a:solidFill>
              </a:rPr>
              <a:t>Small (8 aa) protein</a:t>
            </a:r>
          </a:p>
          <a:p>
            <a:r>
              <a:rPr lang="en-US" sz="1600" b="1" dirty="0">
                <a:solidFill>
                  <a:srgbClr val="4F2683"/>
                </a:solidFill>
              </a:rPr>
              <a:t>Function: Hormone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171BBE-05BF-4327-86EC-102155EBDF44}"/>
              </a:ext>
            </a:extLst>
          </p:cNvPr>
          <p:cNvSpPr txBox="1"/>
          <p:nvPr/>
        </p:nvSpPr>
        <p:spPr>
          <a:xfrm>
            <a:off x="4605770" y="4518560"/>
            <a:ext cx="18637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F2683"/>
                </a:solidFill>
              </a:rPr>
              <a:t>Released by JG cells</a:t>
            </a:r>
          </a:p>
          <a:p>
            <a:r>
              <a:rPr lang="en-US" sz="1600" b="1" dirty="0">
                <a:solidFill>
                  <a:srgbClr val="4F2683"/>
                </a:solidFill>
              </a:rPr>
              <a:t>Due to     Na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0DEBA2-A7B0-4195-9A97-6C71EAF606D5}"/>
              </a:ext>
            </a:extLst>
          </p:cNvPr>
          <p:cNvSpPr txBox="1"/>
          <p:nvPr/>
        </p:nvSpPr>
        <p:spPr>
          <a:xfrm>
            <a:off x="2281434" y="3778862"/>
            <a:ext cx="20473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F2683"/>
                </a:solidFill>
              </a:rPr>
              <a:t>Large (452 aa) protein</a:t>
            </a:r>
          </a:p>
          <a:p>
            <a:r>
              <a:rPr lang="en-US" sz="1600" b="1" dirty="0">
                <a:solidFill>
                  <a:srgbClr val="4F2683"/>
                </a:solidFill>
              </a:rPr>
              <a:t>No function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CD9DFE-7B82-4E91-BCAD-6CB68C290FE5}"/>
              </a:ext>
            </a:extLst>
          </p:cNvPr>
          <p:cNvSpPr txBox="1"/>
          <p:nvPr/>
        </p:nvSpPr>
        <p:spPr>
          <a:xfrm>
            <a:off x="6492126" y="2877658"/>
            <a:ext cx="2880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F2683"/>
                </a:solidFill>
              </a:rPr>
              <a:t>Angiotensin Converting Enzyme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477374-A70C-4481-BC16-BCFF2D1ECD55}"/>
              </a:ext>
            </a:extLst>
          </p:cNvPr>
          <p:cNvSpPr txBox="1"/>
          <p:nvPr/>
        </p:nvSpPr>
        <p:spPr>
          <a:xfrm>
            <a:off x="6684604" y="4769318"/>
            <a:ext cx="3479181" cy="1015663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</a:rPr>
              <a:t>***Rate Limiting Step***</a:t>
            </a:r>
          </a:p>
          <a:p>
            <a:pPr algn="ctr"/>
            <a:r>
              <a:rPr lang="en-US" sz="2000" dirty="0">
                <a:solidFill>
                  <a:srgbClr val="FF0000"/>
                </a:solidFill>
              </a:rPr>
              <a:t>Angiotensin II can only be made if renin is present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B7DB0F5-47D5-4587-B570-304019218FB0}"/>
              </a:ext>
            </a:extLst>
          </p:cNvPr>
          <p:cNvCxnSpPr/>
          <p:nvPr/>
        </p:nvCxnSpPr>
        <p:spPr>
          <a:xfrm>
            <a:off x="5382881" y="4812448"/>
            <a:ext cx="0" cy="2426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1483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Angiotensin II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Made by cleavage of:</a:t>
            </a:r>
          </a:p>
          <a:p>
            <a:pPr marL="0" indent="0">
              <a:buNone/>
            </a:pPr>
            <a:r>
              <a:rPr lang="en-US" dirty="0"/>
              <a:t>      angiotensinogen     angiotensin I      angiotensin II</a:t>
            </a:r>
          </a:p>
          <a:p>
            <a:r>
              <a:rPr lang="en-US" dirty="0"/>
              <a:t>Peptide hormone (= requires cell-surface receptor on luminal membrane)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Stimulus</a:t>
            </a:r>
            <a:endParaRPr lang="en-US" dirty="0"/>
          </a:p>
          <a:p>
            <a:pPr lvl="1"/>
            <a:r>
              <a:rPr lang="en-US" dirty="0"/>
              <a:t>Release of renin by JG cells due to    Na</a:t>
            </a:r>
            <a:r>
              <a:rPr lang="en-US" baseline="30000" dirty="0"/>
              <a:t>+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Goal</a:t>
            </a:r>
          </a:p>
          <a:p>
            <a:pPr lvl="1"/>
            <a:r>
              <a:rPr lang="en-US" dirty="0"/>
              <a:t>Increase Na</a:t>
            </a:r>
            <a:r>
              <a:rPr lang="en-US" baseline="30000" dirty="0"/>
              <a:t>+</a:t>
            </a:r>
            <a:r>
              <a:rPr lang="en-US" dirty="0"/>
              <a:t> reabsorption in proximal tubule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How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Increase activity of Na</a:t>
            </a:r>
            <a:r>
              <a:rPr lang="en-US" baseline="30000" dirty="0"/>
              <a:t>+ </a:t>
            </a:r>
            <a:r>
              <a:rPr lang="en-US" dirty="0"/>
              <a:t>/H</a:t>
            </a:r>
            <a:r>
              <a:rPr lang="en-US" baseline="30000" dirty="0"/>
              <a:t>+</a:t>
            </a:r>
            <a:r>
              <a:rPr lang="en-US" dirty="0"/>
              <a:t> exchanger and Na</a:t>
            </a:r>
            <a:r>
              <a:rPr lang="en-US" baseline="30000" dirty="0"/>
              <a:t>+ </a:t>
            </a:r>
            <a:r>
              <a:rPr lang="en-US" dirty="0"/>
              <a:t>/K</a:t>
            </a:r>
            <a:r>
              <a:rPr lang="en-US" baseline="30000" dirty="0"/>
              <a:t>+</a:t>
            </a:r>
            <a:r>
              <a:rPr lang="en-US" dirty="0"/>
              <a:t> ATPase in proximal tubule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Decrease GFR by constricting afferent arteriole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AD47905-316E-43F7-9E77-E09E04C57C15}"/>
              </a:ext>
            </a:extLst>
          </p:cNvPr>
          <p:cNvSpPr/>
          <p:nvPr/>
        </p:nvSpPr>
        <p:spPr>
          <a:xfrm>
            <a:off x="3664410" y="1727562"/>
            <a:ext cx="267629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05A7B36-F77B-4750-91D8-3024CB9F46CB}"/>
              </a:ext>
            </a:extLst>
          </p:cNvPr>
          <p:cNvSpPr/>
          <p:nvPr/>
        </p:nvSpPr>
        <p:spPr>
          <a:xfrm>
            <a:off x="5808243" y="1727562"/>
            <a:ext cx="267629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B15E228-E5D5-437E-9110-6BA38555E044}"/>
              </a:ext>
            </a:extLst>
          </p:cNvPr>
          <p:cNvCxnSpPr>
            <a:cxnSpLocks/>
          </p:cNvCxnSpPr>
          <p:nvPr/>
        </p:nvCxnSpPr>
        <p:spPr>
          <a:xfrm>
            <a:off x="5582275" y="3211183"/>
            <a:ext cx="0" cy="2787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2790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Renin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r>
              <a:rPr lang="en-US" dirty="0"/>
              <a:t>Renin released due to low sodium levels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5172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Descending LOH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22DF481-B6C9-4D20-AE77-3D7FBFC0ADD1}"/>
              </a:ext>
            </a:extLst>
          </p:cNvPr>
          <p:cNvSpPr txBox="1"/>
          <p:nvPr/>
        </p:nvSpPr>
        <p:spPr>
          <a:xfrm>
            <a:off x="5545901" y="957088"/>
            <a:ext cx="455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Aquaporin 1 (AQ1): </a:t>
            </a:r>
            <a:r>
              <a:rPr lang="en-US" dirty="0"/>
              <a:t>Water Channel</a:t>
            </a:r>
          </a:p>
        </p:txBody>
      </p:sp>
      <p:sp>
        <p:nvSpPr>
          <p:cNvPr id="31" name="Cylinder 30">
            <a:extLst>
              <a:ext uri="{FF2B5EF4-FFF2-40B4-BE49-F238E27FC236}">
                <a16:creationId xmlns:a16="http://schemas.microsoft.com/office/drawing/2014/main" id="{1FB68987-E99E-4D17-AE46-231175E7B02C}"/>
              </a:ext>
            </a:extLst>
          </p:cNvPr>
          <p:cNvSpPr/>
          <p:nvPr/>
        </p:nvSpPr>
        <p:spPr>
          <a:xfrm>
            <a:off x="2239795" y="1382749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98FFD6F9-DED2-4818-8D5C-4B96250BFBCE}"/>
              </a:ext>
            </a:extLst>
          </p:cNvPr>
          <p:cNvSpPr/>
          <p:nvPr/>
        </p:nvSpPr>
        <p:spPr>
          <a:xfrm>
            <a:off x="2473154" y="1194422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EA24E08-B111-41A5-A91F-3846BA1F8FAB}"/>
              </a:ext>
            </a:extLst>
          </p:cNvPr>
          <p:cNvSpPr txBox="1"/>
          <p:nvPr/>
        </p:nvSpPr>
        <p:spPr>
          <a:xfrm>
            <a:off x="2251873" y="213988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39" name="Cylinder 38">
            <a:extLst>
              <a:ext uri="{FF2B5EF4-FFF2-40B4-BE49-F238E27FC236}">
                <a16:creationId xmlns:a16="http://schemas.microsoft.com/office/drawing/2014/main" id="{6C6BA213-4F1C-4799-829F-DC1DA9DA90A8}"/>
              </a:ext>
            </a:extLst>
          </p:cNvPr>
          <p:cNvSpPr/>
          <p:nvPr/>
        </p:nvSpPr>
        <p:spPr>
          <a:xfrm>
            <a:off x="4717495" y="1377653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ylinder 39">
            <a:extLst>
              <a:ext uri="{FF2B5EF4-FFF2-40B4-BE49-F238E27FC236}">
                <a16:creationId xmlns:a16="http://schemas.microsoft.com/office/drawing/2014/main" id="{4840A37E-5D67-43A3-9788-DB8009E78FB5}"/>
              </a:ext>
            </a:extLst>
          </p:cNvPr>
          <p:cNvSpPr/>
          <p:nvPr/>
        </p:nvSpPr>
        <p:spPr>
          <a:xfrm>
            <a:off x="3477740" y="1377653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Down 40">
            <a:extLst>
              <a:ext uri="{FF2B5EF4-FFF2-40B4-BE49-F238E27FC236}">
                <a16:creationId xmlns:a16="http://schemas.microsoft.com/office/drawing/2014/main" id="{EEF2C3C3-CAB6-4E33-A584-13C54D417512}"/>
              </a:ext>
            </a:extLst>
          </p:cNvPr>
          <p:cNvSpPr/>
          <p:nvPr/>
        </p:nvSpPr>
        <p:spPr>
          <a:xfrm>
            <a:off x="3721943" y="1195419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9E169F95-1A58-4A2F-B283-5630A374E31C}"/>
              </a:ext>
            </a:extLst>
          </p:cNvPr>
          <p:cNvSpPr/>
          <p:nvPr/>
        </p:nvSpPr>
        <p:spPr>
          <a:xfrm>
            <a:off x="4959888" y="1188686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66B6AD-A5B3-4D59-8ED5-FA2174160E67}"/>
              </a:ext>
            </a:extLst>
          </p:cNvPr>
          <p:cNvSpPr txBox="1"/>
          <p:nvPr/>
        </p:nvSpPr>
        <p:spPr>
          <a:xfrm>
            <a:off x="4738930" y="2142339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77BF3E-3DD8-4AB3-BEEE-8627349B17DD}"/>
              </a:ext>
            </a:extLst>
          </p:cNvPr>
          <p:cNvSpPr txBox="1"/>
          <p:nvPr/>
        </p:nvSpPr>
        <p:spPr>
          <a:xfrm>
            <a:off x="3500954" y="2138041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4" name="Cylinder 53">
            <a:extLst>
              <a:ext uri="{FF2B5EF4-FFF2-40B4-BE49-F238E27FC236}">
                <a16:creationId xmlns:a16="http://schemas.microsoft.com/office/drawing/2014/main" id="{973A92C9-882F-44B6-A78E-934C13F1F916}"/>
              </a:ext>
            </a:extLst>
          </p:cNvPr>
          <p:cNvSpPr/>
          <p:nvPr/>
        </p:nvSpPr>
        <p:spPr>
          <a:xfrm>
            <a:off x="2239795" y="4130702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row: Down 54">
            <a:extLst>
              <a:ext uri="{FF2B5EF4-FFF2-40B4-BE49-F238E27FC236}">
                <a16:creationId xmlns:a16="http://schemas.microsoft.com/office/drawing/2014/main" id="{A83C8B6C-76A3-42A9-9EC7-51F26351ED41}"/>
              </a:ext>
            </a:extLst>
          </p:cNvPr>
          <p:cNvSpPr/>
          <p:nvPr/>
        </p:nvSpPr>
        <p:spPr>
          <a:xfrm>
            <a:off x="2473154" y="3942375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D5658A9-8A2F-42CC-BACD-85B75AAB787D}"/>
              </a:ext>
            </a:extLst>
          </p:cNvPr>
          <p:cNvSpPr txBox="1"/>
          <p:nvPr/>
        </p:nvSpPr>
        <p:spPr>
          <a:xfrm>
            <a:off x="2251873" y="4887838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7" name="Cylinder 56">
            <a:extLst>
              <a:ext uri="{FF2B5EF4-FFF2-40B4-BE49-F238E27FC236}">
                <a16:creationId xmlns:a16="http://schemas.microsoft.com/office/drawing/2014/main" id="{F7F5DFF9-00B6-4633-8217-58237CC68FA3}"/>
              </a:ext>
            </a:extLst>
          </p:cNvPr>
          <p:cNvSpPr/>
          <p:nvPr/>
        </p:nvSpPr>
        <p:spPr>
          <a:xfrm>
            <a:off x="4717495" y="412560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Cylinder 57">
            <a:extLst>
              <a:ext uri="{FF2B5EF4-FFF2-40B4-BE49-F238E27FC236}">
                <a16:creationId xmlns:a16="http://schemas.microsoft.com/office/drawing/2014/main" id="{45BD6C47-C43F-4C53-BC39-E9D09819F0A6}"/>
              </a:ext>
            </a:extLst>
          </p:cNvPr>
          <p:cNvSpPr/>
          <p:nvPr/>
        </p:nvSpPr>
        <p:spPr>
          <a:xfrm>
            <a:off x="3477740" y="412560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98B8D1AC-2C12-47BC-B5AD-3EA5CD275702}"/>
              </a:ext>
            </a:extLst>
          </p:cNvPr>
          <p:cNvSpPr/>
          <p:nvPr/>
        </p:nvSpPr>
        <p:spPr>
          <a:xfrm>
            <a:off x="3721943" y="3943372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Arrow: Down 59">
            <a:extLst>
              <a:ext uri="{FF2B5EF4-FFF2-40B4-BE49-F238E27FC236}">
                <a16:creationId xmlns:a16="http://schemas.microsoft.com/office/drawing/2014/main" id="{DA5F2179-22C2-4015-AA8E-0F8F4E0C877C}"/>
              </a:ext>
            </a:extLst>
          </p:cNvPr>
          <p:cNvSpPr/>
          <p:nvPr/>
        </p:nvSpPr>
        <p:spPr>
          <a:xfrm>
            <a:off x="4959888" y="3936639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C4B5ADA-4B80-4AFC-A262-980FBBC4B99C}"/>
              </a:ext>
            </a:extLst>
          </p:cNvPr>
          <p:cNvSpPr txBox="1"/>
          <p:nvPr/>
        </p:nvSpPr>
        <p:spPr>
          <a:xfrm>
            <a:off x="4738930" y="4890292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DB4AAFB-8E12-4E0E-9ABE-1D1E27643F52}"/>
              </a:ext>
            </a:extLst>
          </p:cNvPr>
          <p:cNvSpPr txBox="1"/>
          <p:nvPr/>
        </p:nvSpPr>
        <p:spPr>
          <a:xfrm>
            <a:off x="3500954" y="4885994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1023802-E0B6-4FCC-92FE-C1495F181C10}"/>
              </a:ext>
            </a:extLst>
          </p:cNvPr>
          <p:cNvSpPr txBox="1"/>
          <p:nvPr/>
        </p:nvSpPr>
        <p:spPr>
          <a:xfrm>
            <a:off x="5545901" y="4540747"/>
            <a:ext cx="455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Aquaporin 1 (AQ1): </a:t>
            </a:r>
            <a:r>
              <a:rPr lang="en-US" dirty="0"/>
              <a:t>Water Channel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9F14117-3349-447F-856F-CFFBC378C89E}"/>
              </a:ext>
            </a:extLst>
          </p:cNvPr>
          <p:cNvSpPr txBox="1"/>
          <p:nvPr/>
        </p:nvSpPr>
        <p:spPr>
          <a:xfrm>
            <a:off x="5652389" y="5064193"/>
            <a:ext cx="4584215" cy="1323439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Other Key Points: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Only </a:t>
            </a:r>
            <a:r>
              <a:rPr lang="en-US" sz="2000" dirty="0">
                <a:solidFill>
                  <a:srgbClr val="FF0000"/>
                </a:solidFill>
              </a:rPr>
              <a:t>Na</a:t>
            </a:r>
            <a:r>
              <a:rPr lang="en-US" sz="2000" baseline="30000" dirty="0">
                <a:solidFill>
                  <a:srgbClr val="FF0000"/>
                </a:solidFill>
              </a:rPr>
              <a:t>+ </a:t>
            </a:r>
            <a:r>
              <a:rPr lang="en-US" sz="2000" dirty="0"/>
              <a:t>Reabsorption, no other ions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Paracellular Transport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Hormonal Regulation</a:t>
            </a:r>
          </a:p>
        </p:txBody>
      </p:sp>
      <p:sp>
        <p:nvSpPr>
          <p:cNvPr id="65" name="Arrow: Down 64">
            <a:extLst>
              <a:ext uri="{FF2B5EF4-FFF2-40B4-BE49-F238E27FC236}">
                <a16:creationId xmlns:a16="http://schemas.microsoft.com/office/drawing/2014/main" id="{B74C654A-4AAF-41DD-8BA4-6BD897F1451A}"/>
              </a:ext>
            </a:extLst>
          </p:cNvPr>
          <p:cNvSpPr/>
          <p:nvPr/>
        </p:nvSpPr>
        <p:spPr>
          <a:xfrm>
            <a:off x="11253623" y="1211239"/>
            <a:ext cx="284351" cy="457860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B0FF59C-204E-41A0-820A-588BE108188F}"/>
              </a:ext>
            </a:extLst>
          </p:cNvPr>
          <p:cNvSpPr txBox="1"/>
          <p:nvPr/>
        </p:nvSpPr>
        <p:spPr>
          <a:xfrm>
            <a:off x="9681579" y="272874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REABSORPTION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06A8F413-1C54-4BC7-A48E-33627F76E0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802" y="49960"/>
            <a:ext cx="986550" cy="1486536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1C08AF3D-85EF-4F88-AE6A-5902A5BA0C63}"/>
              </a:ext>
            </a:extLst>
          </p:cNvPr>
          <p:cNvSpPr/>
          <p:nvPr/>
        </p:nvSpPr>
        <p:spPr>
          <a:xfrm>
            <a:off x="1124402" y="475035"/>
            <a:ext cx="142613" cy="9444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0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animBg="1"/>
      <p:bldP spid="32" grpId="0" animBg="1"/>
      <p:bldP spid="38" grpId="0"/>
      <p:bldP spid="39" grpId="0" animBg="1"/>
      <p:bldP spid="40" grpId="0" animBg="1"/>
      <p:bldP spid="41" grpId="0" animBg="1"/>
      <p:bldP spid="42" grpId="0" animBg="1"/>
      <p:bldP spid="43" grpId="0"/>
      <p:bldP spid="44" grpId="0"/>
      <p:bldP spid="54" grpId="0" animBg="1"/>
      <p:bldP spid="55" grpId="0" animBg="1"/>
      <p:bldP spid="56" grpId="0"/>
      <p:bldP spid="57" grpId="0" animBg="1"/>
      <p:bldP spid="58" grpId="0" animBg="1"/>
      <p:bldP spid="59" grpId="0" animBg="1"/>
      <p:bldP spid="60" grpId="0" animBg="1"/>
      <p:bldP spid="61" grpId="0"/>
      <p:bldP spid="62" grpId="0"/>
      <p:bldP spid="63" grpId="0"/>
      <p:bldP spid="6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sp>
        <p:nvSpPr>
          <p:cNvPr id="47" name="Arrow: Down 46">
            <a:extLst>
              <a:ext uri="{FF2B5EF4-FFF2-40B4-BE49-F238E27FC236}">
                <a16:creationId xmlns:a16="http://schemas.microsoft.com/office/drawing/2014/main" id="{C36C6DFC-12C9-4505-A0F2-A56F172BC60A}"/>
              </a:ext>
            </a:extLst>
          </p:cNvPr>
          <p:cNvSpPr/>
          <p:nvPr/>
        </p:nvSpPr>
        <p:spPr>
          <a:xfrm rot="10800000">
            <a:off x="216481" y="4008067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Ascending LOH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677322" y="245162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REABSORPTION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2B26774F-0863-4772-90F3-0748C2BC4972}"/>
              </a:ext>
            </a:extLst>
          </p:cNvPr>
          <p:cNvSpPr/>
          <p:nvPr/>
        </p:nvSpPr>
        <p:spPr>
          <a:xfrm>
            <a:off x="459060" y="3989467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186482F-ED0B-41CF-9B08-732BF8FA0961}"/>
              </a:ext>
            </a:extLst>
          </p:cNvPr>
          <p:cNvSpPr/>
          <p:nvPr/>
        </p:nvSpPr>
        <p:spPr>
          <a:xfrm>
            <a:off x="107792" y="4133671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045F55-219E-4579-8801-570960CA1AD2}"/>
              </a:ext>
            </a:extLst>
          </p:cNvPr>
          <p:cNvSpPr txBox="1"/>
          <p:nvPr/>
        </p:nvSpPr>
        <p:spPr>
          <a:xfrm>
            <a:off x="176499" y="4278058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BB6048-8A2E-484E-AE8C-D0E366DB277C}"/>
              </a:ext>
            </a:extLst>
          </p:cNvPr>
          <p:cNvSpPr txBox="1"/>
          <p:nvPr/>
        </p:nvSpPr>
        <p:spPr>
          <a:xfrm>
            <a:off x="135674" y="3669356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825E828-115D-468F-9196-703EBE886B18}"/>
              </a:ext>
            </a:extLst>
          </p:cNvPr>
          <p:cNvSpPr txBox="1"/>
          <p:nvPr/>
        </p:nvSpPr>
        <p:spPr>
          <a:xfrm>
            <a:off x="310491" y="4914149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4520681D-B4DE-4CAE-B594-426B19E62F2E}"/>
              </a:ext>
            </a:extLst>
          </p:cNvPr>
          <p:cNvSpPr/>
          <p:nvPr/>
        </p:nvSpPr>
        <p:spPr>
          <a:xfrm>
            <a:off x="4076081" y="1228242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E52F16B-9417-460B-994C-586EBE56B1BC}"/>
              </a:ext>
            </a:extLst>
          </p:cNvPr>
          <p:cNvSpPr txBox="1"/>
          <p:nvPr/>
        </p:nvSpPr>
        <p:spPr>
          <a:xfrm>
            <a:off x="2842657" y="211745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A1A53247-843C-46CC-8D17-B4B78E6449E5}"/>
              </a:ext>
            </a:extLst>
          </p:cNvPr>
          <p:cNvSpPr/>
          <p:nvPr/>
        </p:nvSpPr>
        <p:spPr>
          <a:xfrm>
            <a:off x="3016432" y="1230695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5D525A2-F269-44BC-A42F-F515205B1A3B}"/>
              </a:ext>
            </a:extLst>
          </p:cNvPr>
          <p:cNvSpPr/>
          <p:nvPr/>
        </p:nvSpPr>
        <p:spPr>
          <a:xfrm>
            <a:off x="2741824" y="1328544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1B545DA-0BF5-4D0D-9E7B-DB74791B00B2}"/>
              </a:ext>
            </a:extLst>
          </p:cNvPr>
          <p:cNvSpPr txBox="1"/>
          <p:nvPr/>
        </p:nvSpPr>
        <p:spPr>
          <a:xfrm>
            <a:off x="3822390" y="215280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B7C0504C-6699-489D-AE0F-376EA030125F}"/>
              </a:ext>
            </a:extLst>
          </p:cNvPr>
          <p:cNvSpPr/>
          <p:nvPr/>
        </p:nvSpPr>
        <p:spPr>
          <a:xfrm>
            <a:off x="4315820" y="1223566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49B1FE5-4149-4165-A42D-9B3C4197E9C0}"/>
              </a:ext>
            </a:extLst>
          </p:cNvPr>
          <p:cNvSpPr txBox="1"/>
          <p:nvPr/>
        </p:nvSpPr>
        <p:spPr>
          <a:xfrm>
            <a:off x="4208522" y="2149912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F70F906D-3352-46D9-A90A-1C71B70F2425}"/>
              </a:ext>
            </a:extLst>
          </p:cNvPr>
          <p:cNvSpPr/>
          <p:nvPr/>
        </p:nvSpPr>
        <p:spPr>
          <a:xfrm>
            <a:off x="4568678" y="1208327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BB0700F-15F3-48CD-B80C-A4D419998E80}"/>
              </a:ext>
            </a:extLst>
          </p:cNvPr>
          <p:cNvSpPr txBox="1"/>
          <p:nvPr/>
        </p:nvSpPr>
        <p:spPr>
          <a:xfrm>
            <a:off x="4411699" y="2146391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2Cl</a:t>
            </a:r>
            <a:r>
              <a:rPr lang="en-US" b="1" baseline="30000" dirty="0"/>
              <a:t>-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06B28D0-00C2-4DFE-BD95-85B92BEFAF30}"/>
              </a:ext>
            </a:extLst>
          </p:cNvPr>
          <p:cNvSpPr/>
          <p:nvPr/>
        </p:nvSpPr>
        <p:spPr>
          <a:xfrm>
            <a:off x="4043734" y="1340054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8124F117-43CD-41F4-930F-0D5794212880}"/>
              </a:ext>
            </a:extLst>
          </p:cNvPr>
          <p:cNvSpPr/>
          <p:nvPr/>
        </p:nvSpPr>
        <p:spPr>
          <a:xfrm>
            <a:off x="4123533" y="3992669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8E49896-E001-4AC5-8B79-CACCE7BDE2FE}"/>
              </a:ext>
            </a:extLst>
          </p:cNvPr>
          <p:cNvSpPr txBox="1"/>
          <p:nvPr/>
        </p:nvSpPr>
        <p:spPr>
          <a:xfrm>
            <a:off x="3992767" y="4913146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61" name="Arrow: Down 60">
            <a:extLst>
              <a:ext uri="{FF2B5EF4-FFF2-40B4-BE49-F238E27FC236}">
                <a16:creationId xmlns:a16="http://schemas.microsoft.com/office/drawing/2014/main" id="{148F4FE0-2D62-4219-B55A-C8DCBE2E18B0}"/>
              </a:ext>
            </a:extLst>
          </p:cNvPr>
          <p:cNvSpPr/>
          <p:nvPr/>
        </p:nvSpPr>
        <p:spPr>
          <a:xfrm>
            <a:off x="4488775" y="399097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C8B6144-751D-4C05-B4E4-1951214A227D}"/>
              </a:ext>
            </a:extLst>
          </p:cNvPr>
          <p:cNvSpPr/>
          <p:nvPr/>
        </p:nvSpPr>
        <p:spPr>
          <a:xfrm>
            <a:off x="3999962" y="4073532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E16C8B8-F3EF-4668-BDB3-B1E900D52E84}"/>
              </a:ext>
            </a:extLst>
          </p:cNvPr>
          <p:cNvSpPr txBox="1"/>
          <p:nvPr/>
        </p:nvSpPr>
        <p:spPr>
          <a:xfrm>
            <a:off x="4354502" y="4910890"/>
            <a:ext cx="409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Cl</a:t>
            </a:r>
            <a:r>
              <a:rPr lang="en-US" b="1" baseline="30000" dirty="0"/>
              <a:t>-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7EEA13-9FDC-4DE6-8DDB-CE743899FC07}"/>
              </a:ext>
            </a:extLst>
          </p:cNvPr>
          <p:cNvSpPr txBox="1"/>
          <p:nvPr/>
        </p:nvSpPr>
        <p:spPr>
          <a:xfrm>
            <a:off x="5074644" y="1021266"/>
            <a:ext cx="2306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Paracellular Transport</a:t>
            </a:r>
          </a:p>
        </p:txBody>
      </p:sp>
      <p:sp>
        <p:nvSpPr>
          <p:cNvPr id="65" name="Arrow: Down 64">
            <a:extLst>
              <a:ext uri="{FF2B5EF4-FFF2-40B4-BE49-F238E27FC236}">
                <a16:creationId xmlns:a16="http://schemas.microsoft.com/office/drawing/2014/main" id="{7C112FAD-233E-47CC-B2E6-F6FBFC6F060C}"/>
              </a:ext>
            </a:extLst>
          </p:cNvPr>
          <p:cNvSpPr/>
          <p:nvPr/>
        </p:nvSpPr>
        <p:spPr>
          <a:xfrm>
            <a:off x="5754437" y="1461309"/>
            <a:ext cx="635619" cy="329683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40B0D66-2355-405C-B37F-535B8DA400C5}"/>
              </a:ext>
            </a:extLst>
          </p:cNvPr>
          <p:cNvSpPr txBox="1"/>
          <p:nvPr/>
        </p:nvSpPr>
        <p:spPr>
          <a:xfrm>
            <a:off x="5825997" y="4778021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135C9B6-9C4E-4652-9F90-09A11470BA70}"/>
              </a:ext>
            </a:extLst>
          </p:cNvPr>
          <p:cNvSpPr txBox="1"/>
          <p:nvPr/>
        </p:nvSpPr>
        <p:spPr>
          <a:xfrm>
            <a:off x="5463819" y="5197201"/>
            <a:ext cx="3479181" cy="1015663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Other Key Points: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Water Reabsorption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Hormonal Regulation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4664004F-1097-4DD8-A409-DA3CF18870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95" y="38796"/>
            <a:ext cx="986550" cy="1486536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389BE502-53C3-4449-9DB7-E2D4BF376FE6}"/>
              </a:ext>
            </a:extLst>
          </p:cNvPr>
          <p:cNvSpPr/>
          <p:nvPr/>
        </p:nvSpPr>
        <p:spPr>
          <a:xfrm>
            <a:off x="1278252" y="463871"/>
            <a:ext cx="142613" cy="9444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3216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sp>
        <p:nvSpPr>
          <p:cNvPr id="73" name="Arrow: Down 72">
            <a:extLst>
              <a:ext uri="{FF2B5EF4-FFF2-40B4-BE49-F238E27FC236}">
                <a16:creationId xmlns:a16="http://schemas.microsoft.com/office/drawing/2014/main" id="{AC14EDBE-E484-4742-B7F4-CF02CB5738EE}"/>
              </a:ext>
            </a:extLst>
          </p:cNvPr>
          <p:cNvSpPr/>
          <p:nvPr/>
        </p:nvSpPr>
        <p:spPr>
          <a:xfrm>
            <a:off x="483529" y="4057025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Distal Convoluted Tubule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677322" y="245162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b="1" dirty="0">
                <a:solidFill>
                  <a:srgbClr val="FF0000"/>
                </a:solidFill>
              </a:rPr>
              <a:t>REABSORPTION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AECD8CBC-9122-4003-BB95-DE712424F547}"/>
              </a:ext>
            </a:extLst>
          </p:cNvPr>
          <p:cNvSpPr/>
          <p:nvPr/>
        </p:nvSpPr>
        <p:spPr>
          <a:xfrm rot="10800000">
            <a:off x="213618" y="4002969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76D1FA0-21A8-48BA-93DD-BAF34096E76B}"/>
              </a:ext>
            </a:extLst>
          </p:cNvPr>
          <p:cNvSpPr/>
          <p:nvPr/>
        </p:nvSpPr>
        <p:spPr>
          <a:xfrm>
            <a:off x="85376" y="4131590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158442-981E-422D-B3AC-D98A1BABC445}"/>
              </a:ext>
            </a:extLst>
          </p:cNvPr>
          <p:cNvSpPr txBox="1"/>
          <p:nvPr/>
        </p:nvSpPr>
        <p:spPr>
          <a:xfrm>
            <a:off x="154083" y="4275977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794050-7764-480A-9B84-AF23DDFC06CC}"/>
              </a:ext>
            </a:extLst>
          </p:cNvPr>
          <p:cNvSpPr txBox="1"/>
          <p:nvPr/>
        </p:nvSpPr>
        <p:spPr>
          <a:xfrm>
            <a:off x="113258" y="3667275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0B7F08-83DA-4538-9260-539C07CB6121}"/>
              </a:ext>
            </a:extLst>
          </p:cNvPr>
          <p:cNvSpPr txBox="1"/>
          <p:nvPr/>
        </p:nvSpPr>
        <p:spPr>
          <a:xfrm>
            <a:off x="288075" y="491206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9D26B4B7-D99F-4572-BA42-39F9CDB587D5}"/>
              </a:ext>
            </a:extLst>
          </p:cNvPr>
          <p:cNvSpPr/>
          <p:nvPr/>
        </p:nvSpPr>
        <p:spPr>
          <a:xfrm>
            <a:off x="3928065" y="1228242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3A892BE-16FB-4AB3-916A-4220175C25C1}"/>
              </a:ext>
            </a:extLst>
          </p:cNvPr>
          <p:cNvSpPr txBox="1"/>
          <p:nvPr/>
        </p:nvSpPr>
        <p:spPr>
          <a:xfrm>
            <a:off x="2694641" y="211745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0E3E5A59-3F5D-4F4D-8E0B-43108BFADEF7}"/>
              </a:ext>
            </a:extLst>
          </p:cNvPr>
          <p:cNvSpPr/>
          <p:nvPr/>
        </p:nvSpPr>
        <p:spPr>
          <a:xfrm>
            <a:off x="2868416" y="1230695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FD5749BA-B883-4792-8BC5-5FF8B08DDD22}"/>
              </a:ext>
            </a:extLst>
          </p:cNvPr>
          <p:cNvSpPr/>
          <p:nvPr/>
        </p:nvSpPr>
        <p:spPr>
          <a:xfrm>
            <a:off x="2593808" y="1328544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65AE514-BBBE-4467-A46F-B46ABC7B930D}"/>
              </a:ext>
            </a:extLst>
          </p:cNvPr>
          <p:cNvSpPr txBox="1"/>
          <p:nvPr/>
        </p:nvSpPr>
        <p:spPr>
          <a:xfrm>
            <a:off x="3674374" y="215280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09FDF8C9-1F44-4E45-9075-CC604601F29F}"/>
              </a:ext>
            </a:extLst>
          </p:cNvPr>
          <p:cNvSpPr/>
          <p:nvPr/>
        </p:nvSpPr>
        <p:spPr>
          <a:xfrm>
            <a:off x="4167804" y="1223566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row: Down 54">
            <a:extLst>
              <a:ext uri="{FF2B5EF4-FFF2-40B4-BE49-F238E27FC236}">
                <a16:creationId xmlns:a16="http://schemas.microsoft.com/office/drawing/2014/main" id="{FAEFBE65-2C94-47B0-B6ED-1D49F9A29D50}"/>
              </a:ext>
            </a:extLst>
          </p:cNvPr>
          <p:cNvSpPr/>
          <p:nvPr/>
        </p:nvSpPr>
        <p:spPr>
          <a:xfrm>
            <a:off x="4420662" y="1208327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0DE3465-261A-4DF2-93DF-9CE8361C475A}"/>
              </a:ext>
            </a:extLst>
          </p:cNvPr>
          <p:cNvSpPr txBox="1"/>
          <p:nvPr/>
        </p:nvSpPr>
        <p:spPr>
          <a:xfrm>
            <a:off x="4263683" y="2146391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2Cl</a:t>
            </a:r>
            <a:r>
              <a:rPr lang="en-US" b="1" baseline="30000" dirty="0"/>
              <a:t>-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F04F80-40AA-4FAE-946F-688C0079E8BB}"/>
              </a:ext>
            </a:extLst>
          </p:cNvPr>
          <p:cNvSpPr/>
          <p:nvPr/>
        </p:nvSpPr>
        <p:spPr>
          <a:xfrm>
            <a:off x="3895718" y="1340054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0461D64-B288-4994-8583-5B6A9DF10CA2}"/>
              </a:ext>
            </a:extLst>
          </p:cNvPr>
          <p:cNvSpPr txBox="1"/>
          <p:nvPr/>
        </p:nvSpPr>
        <p:spPr>
          <a:xfrm>
            <a:off x="4050728" y="2155407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C176E190-D941-4BB0-8536-07B8A04F7110}"/>
              </a:ext>
            </a:extLst>
          </p:cNvPr>
          <p:cNvSpPr/>
          <p:nvPr/>
        </p:nvSpPr>
        <p:spPr>
          <a:xfrm>
            <a:off x="3975517" y="3997680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B03D3B6-506D-42A1-AF8E-12D96C013362}"/>
              </a:ext>
            </a:extLst>
          </p:cNvPr>
          <p:cNvSpPr txBox="1"/>
          <p:nvPr/>
        </p:nvSpPr>
        <p:spPr>
          <a:xfrm>
            <a:off x="3844751" y="4918157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70" name="Arrow: Down 69">
            <a:extLst>
              <a:ext uri="{FF2B5EF4-FFF2-40B4-BE49-F238E27FC236}">
                <a16:creationId xmlns:a16="http://schemas.microsoft.com/office/drawing/2014/main" id="{236F482A-74B6-4839-9524-D30609365F7D}"/>
              </a:ext>
            </a:extLst>
          </p:cNvPr>
          <p:cNvSpPr/>
          <p:nvPr/>
        </p:nvSpPr>
        <p:spPr>
          <a:xfrm>
            <a:off x="4340759" y="3995984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049AEE1-2858-4CB3-8992-4BD06D99BEF3}"/>
              </a:ext>
            </a:extLst>
          </p:cNvPr>
          <p:cNvSpPr/>
          <p:nvPr/>
        </p:nvSpPr>
        <p:spPr>
          <a:xfrm>
            <a:off x="3851946" y="4078543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9CD9728-6B35-401B-91FE-FA0AD0C05D45}"/>
              </a:ext>
            </a:extLst>
          </p:cNvPr>
          <p:cNvSpPr txBox="1"/>
          <p:nvPr/>
        </p:nvSpPr>
        <p:spPr>
          <a:xfrm>
            <a:off x="4206486" y="4915901"/>
            <a:ext cx="409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Cl</a:t>
            </a:r>
            <a:r>
              <a:rPr lang="en-US" b="1" baseline="30000" dirty="0"/>
              <a:t>-</a:t>
            </a:r>
          </a:p>
        </p:txBody>
      </p:sp>
      <p:sp>
        <p:nvSpPr>
          <p:cNvPr id="74" name="Cylinder 73">
            <a:extLst>
              <a:ext uri="{FF2B5EF4-FFF2-40B4-BE49-F238E27FC236}">
                <a16:creationId xmlns:a16="http://schemas.microsoft.com/office/drawing/2014/main" id="{F7C20EC8-C64C-46CC-BFEE-0C5954E1B53C}"/>
              </a:ext>
            </a:extLst>
          </p:cNvPr>
          <p:cNvSpPr/>
          <p:nvPr/>
        </p:nvSpPr>
        <p:spPr>
          <a:xfrm>
            <a:off x="7274485" y="1406218"/>
            <a:ext cx="620277" cy="594711"/>
          </a:xfrm>
          <a:prstGeom prst="can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Arrow: Down 74">
            <a:extLst>
              <a:ext uri="{FF2B5EF4-FFF2-40B4-BE49-F238E27FC236}">
                <a16:creationId xmlns:a16="http://schemas.microsoft.com/office/drawing/2014/main" id="{63F7855D-7AAE-4B46-88CE-A820E434ED0E}"/>
              </a:ext>
            </a:extLst>
          </p:cNvPr>
          <p:cNvSpPr/>
          <p:nvPr/>
        </p:nvSpPr>
        <p:spPr>
          <a:xfrm>
            <a:off x="7523291" y="1249950"/>
            <a:ext cx="122663" cy="936703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6051ADE-F518-40B5-8CE6-65B703EAE945}"/>
              </a:ext>
            </a:extLst>
          </p:cNvPr>
          <p:cNvSpPr txBox="1"/>
          <p:nvPr/>
        </p:nvSpPr>
        <p:spPr>
          <a:xfrm>
            <a:off x="7346021" y="2173293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</a:t>
            </a:r>
            <a:r>
              <a:rPr lang="en-US" b="1" baseline="30000" dirty="0"/>
              <a:t>2+</a:t>
            </a:r>
          </a:p>
        </p:txBody>
      </p:sp>
      <p:sp>
        <p:nvSpPr>
          <p:cNvPr id="77" name="Arrow: Down 76">
            <a:extLst>
              <a:ext uri="{FF2B5EF4-FFF2-40B4-BE49-F238E27FC236}">
                <a16:creationId xmlns:a16="http://schemas.microsoft.com/office/drawing/2014/main" id="{07BC9B78-2C06-4889-9F7C-1A88C2D5E8A3}"/>
              </a:ext>
            </a:extLst>
          </p:cNvPr>
          <p:cNvSpPr/>
          <p:nvPr/>
        </p:nvSpPr>
        <p:spPr>
          <a:xfrm>
            <a:off x="7711585" y="4045970"/>
            <a:ext cx="122663" cy="936703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Arrow: Down 77">
            <a:extLst>
              <a:ext uri="{FF2B5EF4-FFF2-40B4-BE49-F238E27FC236}">
                <a16:creationId xmlns:a16="http://schemas.microsoft.com/office/drawing/2014/main" id="{03B1522F-81BF-4AAE-B3F8-9CE47D10737F}"/>
              </a:ext>
            </a:extLst>
          </p:cNvPr>
          <p:cNvSpPr/>
          <p:nvPr/>
        </p:nvSpPr>
        <p:spPr>
          <a:xfrm rot="10800000">
            <a:off x="7407718" y="4040731"/>
            <a:ext cx="122663" cy="936703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6D13C1C-F525-40D3-83AB-62FB39A8B07A}"/>
              </a:ext>
            </a:extLst>
          </p:cNvPr>
          <p:cNvSpPr txBox="1"/>
          <p:nvPr/>
        </p:nvSpPr>
        <p:spPr>
          <a:xfrm>
            <a:off x="7224586" y="367663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233DA9A-0FCB-41FA-AE37-B0DDB7326E82}"/>
              </a:ext>
            </a:extLst>
          </p:cNvPr>
          <p:cNvSpPr txBox="1"/>
          <p:nvPr/>
        </p:nvSpPr>
        <p:spPr>
          <a:xfrm>
            <a:off x="7530381" y="4975241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</a:t>
            </a:r>
            <a:r>
              <a:rPr lang="en-US" b="1" baseline="30000" dirty="0"/>
              <a:t>2+</a:t>
            </a:r>
          </a:p>
        </p:txBody>
      </p:sp>
      <p:sp>
        <p:nvSpPr>
          <p:cNvPr id="81" name="Cylinder 80">
            <a:extLst>
              <a:ext uri="{FF2B5EF4-FFF2-40B4-BE49-F238E27FC236}">
                <a16:creationId xmlns:a16="http://schemas.microsoft.com/office/drawing/2014/main" id="{4E9739A9-F6D2-4885-962B-AAC89C67F385}"/>
              </a:ext>
            </a:extLst>
          </p:cNvPr>
          <p:cNvSpPr/>
          <p:nvPr/>
        </p:nvSpPr>
        <p:spPr>
          <a:xfrm>
            <a:off x="7335470" y="4135714"/>
            <a:ext cx="620277" cy="594711"/>
          </a:xfrm>
          <a:prstGeom prst="can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FF5EBA3-C52C-4F12-AD32-8B2F6BBF94A4}"/>
              </a:ext>
            </a:extLst>
          </p:cNvPr>
          <p:cNvSpPr txBox="1"/>
          <p:nvPr/>
        </p:nvSpPr>
        <p:spPr>
          <a:xfrm>
            <a:off x="6182229" y="5368503"/>
            <a:ext cx="3479181" cy="1015663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4F2683"/>
                </a:solidFill>
              </a:rPr>
              <a:t>Other Key Points:</a:t>
            </a:r>
          </a:p>
          <a:p>
            <a:pPr marL="285750" indent="-285750">
              <a:buFontTx/>
              <a:buChar char="-"/>
            </a:pPr>
            <a:r>
              <a:rPr lang="en-US" sz="2000" b="1" dirty="0"/>
              <a:t>No Water Reabsorption</a:t>
            </a:r>
          </a:p>
          <a:p>
            <a:pPr marL="285750" indent="-285750">
              <a:buFontTx/>
              <a:buChar char="-"/>
            </a:pPr>
            <a:r>
              <a:rPr lang="en-US" sz="2000" b="1" dirty="0"/>
              <a:t>No </a:t>
            </a:r>
            <a:r>
              <a:rPr lang="en-US" sz="2000" b="1" dirty="0" err="1"/>
              <a:t>Paracellular</a:t>
            </a:r>
            <a:r>
              <a:rPr lang="en-US" sz="2000" b="1" dirty="0"/>
              <a:t> Transport</a:t>
            </a:r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B3C8ADAD-18F2-473F-BE8D-C322A970317D}"/>
              </a:ext>
            </a:extLst>
          </p:cNvPr>
          <p:cNvSpPr/>
          <p:nvPr/>
        </p:nvSpPr>
        <p:spPr>
          <a:xfrm>
            <a:off x="7077395" y="1180238"/>
            <a:ext cx="1006945" cy="1385322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Star: 6 Points 83">
            <a:extLst>
              <a:ext uri="{FF2B5EF4-FFF2-40B4-BE49-F238E27FC236}">
                <a16:creationId xmlns:a16="http://schemas.microsoft.com/office/drawing/2014/main" id="{FDE11930-B175-43A2-B804-494DF697CCEF}"/>
              </a:ext>
            </a:extLst>
          </p:cNvPr>
          <p:cNvSpPr/>
          <p:nvPr/>
        </p:nvSpPr>
        <p:spPr>
          <a:xfrm>
            <a:off x="7201074" y="1244997"/>
            <a:ext cx="814963" cy="938941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8D070D8-B4ED-48CD-8C3B-927665049363}"/>
              </a:ext>
            </a:extLst>
          </p:cNvPr>
          <p:cNvSpPr txBox="1"/>
          <p:nvPr/>
        </p:nvSpPr>
        <p:spPr>
          <a:xfrm>
            <a:off x="5518117" y="663132"/>
            <a:ext cx="20006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Parathyroid </a:t>
            </a:r>
          </a:p>
          <a:p>
            <a:r>
              <a:rPr lang="en-US" sz="2800" b="1" dirty="0">
                <a:solidFill>
                  <a:srgbClr val="002060"/>
                </a:solidFill>
              </a:rPr>
              <a:t>Hormone</a:t>
            </a:r>
          </a:p>
        </p:txBody>
      </p:sp>
      <p:sp>
        <p:nvSpPr>
          <p:cNvPr id="51" name="Star: 6 Points 50">
            <a:extLst>
              <a:ext uri="{FF2B5EF4-FFF2-40B4-BE49-F238E27FC236}">
                <a16:creationId xmlns:a16="http://schemas.microsoft.com/office/drawing/2014/main" id="{6B61866F-C3A5-4468-9543-184B2C73C552}"/>
              </a:ext>
            </a:extLst>
          </p:cNvPr>
          <p:cNvSpPr/>
          <p:nvPr/>
        </p:nvSpPr>
        <p:spPr>
          <a:xfrm>
            <a:off x="5004356" y="822014"/>
            <a:ext cx="472888" cy="501940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31B6B99-CC1B-40DD-92FC-923CE55F90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64" y="88389"/>
            <a:ext cx="986550" cy="1486536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CC51F2A8-7301-4E83-A13F-2EE43696D39B}"/>
              </a:ext>
            </a:extLst>
          </p:cNvPr>
          <p:cNvSpPr/>
          <p:nvPr/>
        </p:nvSpPr>
        <p:spPr>
          <a:xfrm>
            <a:off x="873564" y="245905"/>
            <a:ext cx="912542" cy="3054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20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84" grpId="0" animBg="1"/>
      <p:bldP spid="85" grpId="0"/>
      <p:bldP spid="5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of the following is a transporter that increases activity in the presence of aldosterone?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sodium/potassium ATPase in the proximal tubule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sodium/potassium ATPase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sodium/hydrogen exchanger in the proximal tubule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sodium/hydrogen exchanger in the collecting duct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3505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of the following is a transporter that increases activity in the presence of aldosterone?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sodium/potassium ATPase in the proximal tubule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>
                <a:solidFill>
                  <a:srgbClr val="FF0000"/>
                </a:solidFill>
              </a:rPr>
              <a:t>sodium/potassium ATPase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sodium/hydrogen exchanger in the proximal tubule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sodium/hydrogen exchanger in the collecting duct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0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Your TA Reminding You….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 lnSpcReduction="10000"/>
          </a:bodyPr>
          <a:lstStyle/>
          <a:p>
            <a:r>
              <a:rPr lang="en-CA" sz="3200" dirty="0">
                <a:solidFill>
                  <a:srgbClr val="4F2683"/>
                </a:solidFill>
              </a:rPr>
              <a:t>3</a:t>
            </a:r>
            <a:r>
              <a:rPr lang="en-CA" sz="3200" baseline="30000" dirty="0">
                <a:solidFill>
                  <a:srgbClr val="4F2683"/>
                </a:solidFill>
              </a:rPr>
              <a:t>rd</a:t>
            </a:r>
            <a:r>
              <a:rPr lang="en-CA" sz="3200" dirty="0">
                <a:solidFill>
                  <a:srgbClr val="4F2683"/>
                </a:solidFill>
              </a:rPr>
              <a:t> Midterm </a:t>
            </a:r>
            <a:r>
              <a:rPr lang="en-CA" sz="3200" dirty="0"/>
              <a:t>– Feb 28</a:t>
            </a:r>
            <a:r>
              <a:rPr lang="en-CA" sz="3200" baseline="30000" dirty="0"/>
              <a:t>th</a:t>
            </a:r>
            <a:r>
              <a:rPr lang="en-CA" sz="3200" dirty="0"/>
              <a:t> @ 6pm (</a:t>
            </a:r>
            <a:r>
              <a:rPr lang="en-CA" sz="3200" dirty="0">
                <a:solidFill>
                  <a:srgbClr val="FF0000"/>
                </a:solidFill>
              </a:rPr>
              <a:t>15%</a:t>
            </a:r>
            <a:r>
              <a:rPr lang="en-CA" sz="3200" dirty="0"/>
              <a:t>)</a:t>
            </a:r>
            <a:endParaRPr lang="en-CA" sz="3200" dirty="0">
              <a:solidFill>
                <a:srgbClr val="4F2683"/>
              </a:solidFill>
            </a:endParaRPr>
          </a:p>
          <a:p>
            <a:r>
              <a:rPr lang="en-CA" sz="3200" dirty="0">
                <a:solidFill>
                  <a:srgbClr val="4F2683"/>
                </a:solidFill>
              </a:rPr>
              <a:t>4</a:t>
            </a:r>
            <a:r>
              <a:rPr lang="en-CA" sz="3200" baseline="30000" dirty="0">
                <a:solidFill>
                  <a:srgbClr val="4F2683"/>
                </a:solidFill>
              </a:rPr>
              <a:t>th</a:t>
            </a:r>
            <a:r>
              <a:rPr lang="en-CA" sz="3200" dirty="0">
                <a:solidFill>
                  <a:srgbClr val="4F2683"/>
                </a:solidFill>
              </a:rPr>
              <a:t> Assignment </a:t>
            </a:r>
            <a:r>
              <a:rPr lang="en-CA" sz="3200" dirty="0"/>
              <a:t>– Mar 27</a:t>
            </a:r>
            <a:r>
              <a:rPr lang="en-CA" sz="3200" baseline="30000" dirty="0"/>
              <a:t>th</a:t>
            </a:r>
            <a:r>
              <a:rPr lang="en-CA" sz="3200" dirty="0"/>
              <a:t> (</a:t>
            </a:r>
            <a:r>
              <a:rPr lang="en-CA" sz="3200" dirty="0">
                <a:solidFill>
                  <a:srgbClr val="FF0000"/>
                </a:solidFill>
              </a:rPr>
              <a:t>1.5%</a:t>
            </a:r>
            <a:r>
              <a:rPr lang="en-CA" sz="3200" dirty="0"/>
              <a:t>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Post 2 MC questions</a:t>
            </a:r>
            <a:r>
              <a:rPr lang="en-CA" sz="2800" dirty="0"/>
              <a:t>: Mar 25</a:t>
            </a:r>
            <a:r>
              <a:rPr lang="en-CA" sz="2800" baseline="30000" dirty="0"/>
              <a:t>th</a:t>
            </a:r>
            <a:r>
              <a:rPr lang="en-CA" sz="2800" dirty="0"/>
              <a:t> @ midnight</a:t>
            </a:r>
          </a:p>
          <a:p>
            <a:r>
              <a:rPr lang="en-CA" sz="3200" dirty="0">
                <a:solidFill>
                  <a:srgbClr val="4F2683"/>
                </a:solidFill>
              </a:rPr>
              <a:t>3</a:t>
            </a:r>
            <a:r>
              <a:rPr lang="en-CA" sz="3200" baseline="30000" dirty="0">
                <a:solidFill>
                  <a:srgbClr val="4F2683"/>
                </a:solidFill>
              </a:rPr>
              <a:t>rd</a:t>
            </a:r>
            <a:r>
              <a:rPr lang="en-CA" sz="3200" dirty="0">
                <a:solidFill>
                  <a:srgbClr val="4F2683"/>
                </a:solidFill>
              </a:rPr>
              <a:t> Quiz </a:t>
            </a:r>
            <a:r>
              <a:rPr lang="en-CA" sz="3200" dirty="0"/>
              <a:t>– due Feb 25</a:t>
            </a:r>
            <a:r>
              <a:rPr lang="en-CA" sz="3200" baseline="30000" dirty="0"/>
              <a:t>th</a:t>
            </a:r>
            <a:r>
              <a:rPr lang="en-CA" sz="3200" dirty="0"/>
              <a:t> @ 4pm (</a:t>
            </a:r>
            <a:r>
              <a:rPr lang="en-CA" sz="3200" dirty="0">
                <a:solidFill>
                  <a:srgbClr val="FF0000"/>
                </a:solidFill>
              </a:rPr>
              <a:t>1%</a:t>
            </a:r>
            <a:r>
              <a:rPr lang="en-CA" sz="3200" dirty="0"/>
              <a:t>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Opens</a:t>
            </a:r>
            <a:r>
              <a:rPr lang="en-CA" sz="2800" dirty="0"/>
              <a:t>: Feb 24</a:t>
            </a:r>
            <a:r>
              <a:rPr lang="en-CA" sz="2800" baseline="30000" dirty="0"/>
              <a:t>th</a:t>
            </a:r>
            <a:r>
              <a:rPr lang="en-CA" sz="2800" dirty="0"/>
              <a:t> @ 4pm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Closes</a:t>
            </a:r>
            <a:r>
              <a:rPr lang="en-CA" sz="2800" dirty="0"/>
              <a:t>: Feb 25</a:t>
            </a:r>
            <a:r>
              <a:rPr lang="en-CA" sz="2800" baseline="30000" dirty="0"/>
              <a:t>th</a:t>
            </a:r>
            <a:r>
              <a:rPr lang="en-CA" sz="2800" dirty="0"/>
              <a:t> @ 4pm</a:t>
            </a:r>
            <a:endParaRPr lang="en-CA" sz="3200" dirty="0">
              <a:solidFill>
                <a:srgbClr val="4F2683"/>
              </a:solidFill>
            </a:endParaRPr>
          </a:p>
          <a:p>
            <a:r>
              <a:rPr lang="en-CA" sz="3200" dirty="0">
                <a:solidFill>
                  <a:srgbClr val="4F2683"/>
                </a:solidFill>
              </a:rPr>
              <a:t>4</a:t>
            </a:r>
            <a:r>
              <a:rPr lang="en-CA" sz="3200" baseline="30000" dirty="0">
                <a:solidFill>
                  <a:srgbClr val="4F2683"/>
                </a:solidFill>
              </a:rPr>
              <a:t>th</a:t>
            </a:r>
            <a:r>
              <a:rPr lang="en-CA" sz="3200" dirty="0">
                <a:solidFill>
                  <a:srgbClr val="4F2683"/>
                </a:solidFill>
              </a:rPr>
              <a:t> Quiz </a:t>
            </a:r>
            <a:r>
              <a:rPr lang="en-CA" sz="3200" dirty="0"/>
              <a:t>– due March 31</a:t>
            </a:r>
            <a:r>
              <a:rPr lang="en-CA" sz="3200" baseline="30000" dirty="0"/>
              <a:t>st</a:t>
            </a:r>
            <a:r>
              <a:rPr lang="en-CA" sz="3200" dirty="0"/>
              <a:t> @ 4pm (</a:t>
            </a:r>
            <a:r>
              <a:rPr lang="en-CA" sz="3200" dirty="0">
                <a:solidFill>
                  <a:srgbClr val="FF0000"/>
                </a:solidFill>
              </a:rPr>
              <a:t>1%</a:t>
            </a:r>
            <a:r>
              <a:rPr lang="en-CA" sz="3200" dirty="0"/>
              <a:t>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Opens</a:t>
            </a:r>
            <a:r>
              <a:rPr lang="en-CA" sz="2800" dirty="0"/>
              <a:t>: March 30</a:t>
            </a:r>
            <a:r>
              <a:rPr lang="en-CA" sz="2800" baseline="30000" dirty="0"/>
              <a:t>th</a:t>
            </a:r>
            <a:r>
              <a:rPr lang="en-CA" sz="2800" dirty="0"/>
              <a:t> @ 4pm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Closes</a:t>
            </a:r>
            <a:r>
              <a:rPr lang="en-CA" sz="2800" dirty="0"/>
              <a:t>: March 31</a:t>
            </a:r>
            <a:r>
              <a:rPr lang="en-CA" sz="2800" baseline="30000" dirty="0"/>
              <a:t>st</a:t>
            </a:r>
            <a:r>
              <a:rPr lang="en-CA" sz="2800" dirty="0"/>
              <a:t> @ 4pm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6047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sp>
        <p:nvSpPr>
          <p:cNvPr id="40" name="Arrow: Down 39">
            <a:extLst>
              <a:ext uri="{FF2B5EF4-FFF2-40B4-BE49-F238E27FC236}">
                <a16:creationId xmlns:a16="http://schemas.microsoft.com/office/drawing/2014/main" id="{09C34C9E-56F7-4D49-88F1-81DD972AC86B}"/>
              </a:ext>
            </a:extLst>
          </p:cNvPr>
          <p:cNvSpPr/>
          <p:nvPr/>
        </p:nvSpPr>
        <p:spPr>
          <a:xfrm rot="10800000">
            <a:off x="229403" y="3982919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Collecting Duct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822597" y="210102"/>
            <a:ext cx="2405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Fine Tuning of H</a:t>
            </a:r>
            <a:r>
              <a:rPr lang="en-US" b="1" baseline="-25000" dirty="0">
                <a:solidFill>
                  <a:srgbClr val="FF0000"/>
                </a:solidFill>
              </a:rPr>
              <a:t>2</a:t>
            </a:r>
            <a:r>
              <a:rPr lang="en-US" b="1" dirty="0">
                <a:solidFill>
                  <a:srgbClr val="FF0000"/>
                </a:solidFill>
              </a:rPr>
              <a:t>O Na</a:t>
            </a:r>
            <a:r>
              <a:rPr lang="en-US" b="1" baseline="30000" dirty="0">
                <a:solidFill>
                  <a:srgbClr val="FF0000"/>
                </a:solidFill>
              </a:rPr>
              <a:t>+</a:t>
            </a:r>
            <a:r>
              <a:rPr lang="en-US" b="1" dirty="0">
                <a:solidFill>
                  <a:srgbClr val="FF0000"/>
                </a:solidFill>
              </a:rPr>
              <a:t> Reabsorption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6F3D6B8C-DBEF-4226-8922-1B5CEF926101}"/>
              </a:ext>
            </a:extLst>
          </p:cNvPr>
          <p:cNvSpPr/>
          <p:nvPr/>
        </p:nvSpPr>
        <p:spPr>
          <a:xfrm>
            <a:off x="456821" y="3957266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C1243C0-D36A-42FA-8EF9-302FBE9BD15C}"/>
              </a:ext>
            </a:extLst>
          </p:cNvPr>
          <p:cNvSpPr/>
          <p:nvPr/>
        </p:nvSpPr>
        <p:spPr>
          <a:xfrm>
            <a:off x="105553" y="4101470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64252A-FCF7-4F6C-AC55-D1C9F46968FB}"/>
              </a:ext>
            </a:extLst>
          </p:cNvPr>
          <p:cNvSpPr txBox="1"/>
          <p:nvPr/>
        </p:nvSpPr>
        <p:spPr>
          <a:xfrm>
            <a:off x="174260" y="4245857"/>
            <a:ext cx="54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7E68F8-A612-4E0A-89D2-488CFC89EBF9}"/>
              </a:ext>
            </a:extLst>
          </p:cNvPr>
          <p:cNvSpPr txBox="1"/>
          <p:nvPr/>
        </p:nvSpPr>
        <p:spPr>
          <a:xfrm>
            <a:off x="133435" y="3637155"/>
            <a:ext cx="388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4E04E60-BB11-4C2F-8304-7EB7CDC05B6F}"/>
              </a:ext>
            </a:extLst>
          </p:cNvPr>
          <p:cNvSpPr txBox="1"/>
          <p:nvPr/>
        </p:nvSpPr>
        <p:spPr>
          <a:xfrm>
            <a:off x="308252" y="4881948"/>
            <a:ext cx="527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483D461-9557-429B-B7F8-7647E330E8A2}"/>
              </a:ext>
            </a:extLst>
          </p:cNvPr>
          <p:cNvSpPr txBox="1"/>
          <p:nvPr/>
        </p:nvSpPr>
        <p:spPr>
          <a:xfrm>
            <a:off x="2717852" y="2132455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E9BE74A2-5FE4-4F0A-805A-0BF76268FE2A}"/>
              </a:ext>
            </a:extLst>
          </p:cNvPr>
          <p:cNvSpPr/>
          <p:nvPr/>
        </p:nvSpPr>
        <p:spPr>
          <a:xfrm>
            <a:off x="2891627" y="1245700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3FA80C9-16C0-40B5-A2E7-D99F2B18BD3C}"/>
              </a:ext>
            </a:extLst>
          </p:cNvPr>
          <p:cNvSpPr/>
          <p:nvPr/>
        </p:nvSpPr>
        <p:spPr>
          <a:xfrm>
            <a:off x="2617019" y="134354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4" name="Arrow: Down 43">
            <a:extLst>
              <a:ext uri="{FF2B5EF4-FFF2-40B4-BE49-F238E27FC236}">
                <a16:creationId xmlns:a16="http://schemas.microsoft.com/office/drawing/2014/main" id="{18BD0809-952B-4FE3-9BA4-DE927B054C2C}"/>
              </a:ext>
            </a:extLst>
          </p:cNvPr>
          <p:cNvSpPr/>
          <p:nvPr/>
        </p:nvSpPr>
        <p:spPr>
          <a:xfrm rot="10800000">
            <a:off x="4191015" y="1238571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055BD48-2C62-4F8B-AE33-01899F471C4C}"/>
              </a:ext>
            </a:extLst>
          </p:cNvPr>
          <p:cNvSpPr txBox="1"/>
          <p:nvPr/>
        </p:nvSpPr>
        <p:spPr>
          <a:xfrm>
            <a:off x="4083717" y="2164917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3B38362E-58E5-4994-86CF-4BFD10300BD1}"/>
              </a:ext>
            </a:extLst>
          </p:cNvPr>
          <p:cNvSpPr/>
          <p:nvPr/>
        </p:nvSpPr>
        <p:spPr>
          <a:xfrm>
            <a:off x="3918929" y="1355059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B3043FD5-B980-48A0-8132-8D80368C0095}"/>
              </a:ext>
            </a:extLst>
          </p:cNvPr>
          <p:cNvSpPr/>
          <p:nvPr/>
        </p:nvSpPr>
        <p:spPr>
          <a:xfrm>
            <a:off x="7505822" y="1235915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Cylinder 56">
            <a:extLst>
              <a:ext uri="{FF2B5EF4-FFF2-40B4-BE49-F238E27FC236}">
                <a16:creationId xmlns:a16="http://schemas.microsoft.com/office/drawing/2014/main" id="{1CE0EFC2-D88A-49E5-AD37-34A54B21B100}"/>
              </a:ext>
            </a:extLst>
          </p:cNvPr>
          <p:cNvSpPr/>
          <p:nvPr/>
        </p:nvSpPr>
        <p:spPr>
          <a:xfrm>
            <a:off x="7254651" y="138481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812FD09-97E5-4A65-8832-D15AE63288C9}"/>
              </a:ext>
            </a:extLst>
          </p:cNvPr>
          <p:cNvSpPr txBox="1"/>
          <p:nvPr/>
        </p:nvSpPr>
        <p:spPr>
          <a:xfrm>
            <a:off x="7296537" y="2179916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FC23500-AD15-4CD2-A5EE-5B3C1FDDFC9B}"/>
              </a:ext>
            </a:extLst>
          </p:cNvPr>
          <p:cNvSpPr txBox="1"/>
          <p:nvPr/>
        </p:nvSpPr>
        <p:spPr>
          <a:xfrm>
            <a:off x="7256034" y="4835218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60" name="Arrow: Down 59">
            <a:extLst>
              <a:ext uri="{FF2B5EF4-FFF2-40B4-BE49-F238E27FC236}">
                <a16:creationId xmlns:a16="http://schemas.microsoft.com/office/drawing/2014/main" id="{191BFCB6-F4F4-45B7-93A8-A622D83359EC}"/>
              </a:ext>
            </a:extLst>
          </p:cNvPr>
          <p:cNvSpPr/>
          <p:nvPr/>
        </p:nvSpPr>
        <p:spPr>
          <a:xfrm>
            <a:off x="7488814" y="394755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Cylinder 60">
            <a:extLst>
              <a:ext uri="{FF2B5EF4-FFF2-40B4-BE49-F238E27FC236}">
                <a16:creationId xmlns:a16="http://schemas.microsoft.com/office/drawing/2014/main" id="{449497FC-1FB6-4823-81DB-636E2DF03DA1}"/>
              </a:ext>
            </a:extLst>
          </p:cNvPr>
          <p:cNvSpPr/>
          <p:nvPr/>
        </p:nvSpPr>
        <p:spPr>
          <a:xfrm>
            <a:off x="7240838" y="4098008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AD71C05-EB0A-479E-9392-2D6D18E94221}"/>
              </a:ext>
            </a:extLst>
          </p:cNvPr>
          <p:cNvSpPr txBox="1"/>
          <p:nvPr/>
        </p:nvSpPr>
        <p:spPr>
          <a:xfrm>
            <a:off x="7991804" y="4564132"/>
            <a:ext cx="2034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Aquaporin 3 and 4 (AQ3 and AQ4)</a:t>
            </a:r>
            <a:endParaRPr lang="en-US" b="1" dirty="0">
              <a:solidFill>
                <a:srgbClr val="807F83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14DEB2E-2FE6-43F0-AB16-4333B3DBC92E}"/>
              </a:ext>
            </a:extLst>
          </p:cNvPr>
          <p:cNvSpPr txBox="1"/>
          <p:nvPr/>
        </p:nvSpPr>
        <p:spPr>
          <a:xfrm>
            <a:off x="7991804" y="1115320"/>
            <a:ext cx="2034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Aquaporin 2 (AQ2)</a:t>
            </a:r>
            <a:endParaRPr lang="en-US" b="1" dirty="0">
              <a:solidFill>
                <a:srgbClr val="807F83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C7DD360-CF4B-4ADD-90F8-67134714DA94}"/>
              </a:ext>
            </a:extLst>
          </p:cNvPr>
          <p:cNvSpPr txBox="1"/>
          <p:nvPr/>
        </p:nvSpPr>
        <p:spPr>
          <a:xfrm>
            <a:off x="2448981" y="5006899"/>
            <a:ext cx="976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ADH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7E78265A-6140-4D31-A059-D63ECE63E2DC}"/>
              </a:ext>
            </a:extLst>
          </p:cNvPr>
          <p:cNvSpPr/>
          <p:nvPr/>
        </p:nvSpPr>
        <p:spPr>
          <a:xfrm>
            <a:off x="7126223" y="1167335"/>
            <a:ext cx="865581" cy="1413434"/>
          </a:xfrm>
          <a:prstGeom prst="roundRect">
            <a:avLst/>
          </a:prstGeom>
          <a:noFill/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Star: 6 Points 65">
            <a:extLst>
              <a:ext uri="{FF2B5EF4-FFF2-40B4-BE49-F238E27FC236}">
                <a16:creationId xmlns:a16="http://schemas.microsoft.com/office/drawing/2014/main" id="{36ACEADA-084A-4072-B333-B848BE52A4D9}"/>
              </a:ext>
            </a:extLst>
          </p:cNvPr>
          <p:cNvSpPr/>
          <p:nvPr/>
        </p:nvSpPr>
        <p:spPr>
          <a:xfrm>
            <a:off x="7224138" y="1350675"/>
            <a:ext cx="700551" cy="730279"/>
          </a:xfrm>
          <a:prstGeom prst="star6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441F1976-9268-4F49-8DB1-EAC1A0B688ED}"/>
              </a:ext>
            </a:extLst>
          </p:cNvPr>
          <p:cNvSpPr/>
          <p:nvPr/>
        </p:nvSpPr>
        <p:spPr>
          <a:xfrm>
            <a:off x="3822695" y="1111739"/>
            <a:ext cx="865581" cy="1413434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Star: 6 Points 67">
            <a:extLst>
              <a:ext uri="{FF2B5EF4-FFF2-40B4-BE49-F238E27FC236}">
                <a16:creationId xmlns:a16="http://schemas.microsoft.com/office/drawing/2014/main" id="{8A36B39B-1E91-4D35-87FE-AD982B0A5A5A}"/>
              </a:ext>
            </a:extLst>
          </p:cNvPr>
          <p:cNvSpPr/>
          <p:nvPr/>
        </p:nvSpPr>
        <p:spPr>
          <a:xfrm>
            <a:off x="3920610" y="1295079"/>
            <a:ext cx="700551" cy="730279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3DCDF629-B77F-4476-B380-07AAD9D588A5}"/>
              </a:ext>
            </a:extLst>
          </p:cNvPr>
          <p:cNvSpPr/>
          <p:nvPr/>
        </p:nvSpPr>
        <p:spPr>
          <a:xfrm>
            <a:off x="2509067" y="1111739"/>
            <a:ext cx="865581" cy="1413434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Star: 6 Points 69">
            <a:extLst>
              <a:ext uri="{FF2B5EF4-FFF2-40B4-BE49-F238E27FC236}">
                <a16:creationId xmlns:a16="http://schemas.microsoft.com/office/drawing/2014/main" id="{4189098F-D2EE-46D7-8E39-830A94DA5D2C}"/>
              </a:ext>
            </a:extLst>
          </p:cNvPr>
          <p:cNvSpPr/>
          <p:nvPr/>
        </p:nvSpPr>
        <p:spPr>
          <a:xfrm>
            <a:off x="2606982" y="1295079"/>
            <a:ext cx="700551" cy="730279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A12BBC55-CBEC-4A66-8E7B-8FAB9527943C}"/>
              </a:ext>
            </a:extLst>
          </p:cNvPr>
          <p:cNvSpPr/>
          <p:nvPr/>
        </p:nvSpPr>
        <p:spPr>
          <a:xfrm>
            <a:off x="28837" y="3837846"/>
            <a:ext cx="865581" cy="1413434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Star: 6 Points 71">
            <a:extLst>
              <a:ext uri="{FF2B5EF4-FFF2-40B4-BE49-F238E27FC236}">
                <a16:creationId xmlns:a16="http://schemas.microsoft.com/office/drawing/2014/main" id="{AD7BBFE7-994E-4B70-9404-CE3066D59234}"/>
              </a:ext>
            </a:extLst>
          </p:cNvPr>
          <p:cNvSpPr/>
          <p:nvPr/>
        </p:nvSpPr>
        <p:spPr>
          <a:xfrm>
            <a:off x="126752" y="4021186"/>
            <a:ext cx="700551" cy="730279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C2D8D38-5B2C-47B3-8D4C-BD672DF746C1}"/>
              </a:ext>
            </a:extLst>
          </p:cNvPr>
          <p:cNvSpPr txBox="1"/>
          <p:nvPr/>
        </p:nvSpPr>
        <p:spPr>
          <a:xfrm>
            <a:off x="2443125" y="4468505"/>
            <a:ext cx="2005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Aldosterone</a:t>
            </a:r>
          </a:p>
        </p:txBody>
      </p:sp>
      <p:sp>
        <p:nvSpPr>
          <p:cNvPr id="74" name="Star: 6 Points 73">
            <a:extLst>
              <a:ext uri="{FF2B5EF4-FFF2-40B4-BE49-F238E27FC236}">
                <a16:creationId xmlns:a16="http://schemas.microsoft.com/office/drawing/2014/main" id="{2ADF8FF7-A62A-495F-BE80-62BCFC7E0C37}"/>
              </a:ext>
            </a:extLst>
          </p:cNvPr>
          <p:cNvSpPr/>
          <p:nvPr/>
        </p:nvSpPr>
        <p:spPr>
          <a:xfrm>
            <a:off x="1987890" y="4473790"/>
            <a:ext cx="411608" cy="476185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Star: 6 Points 74">
            <a:extLst>
              <a:ext uri="{FF2B5EF4-FFF2-40B4-BE49-F238E27FC236}">
                <a16:creationId xmlns:a16="http://schemas.microsoft.com/office/drawing/2014/main" id="{0FD716A7-06DD-40E8-BEA0-B4D30472BC01}"/>
              </a:ext>
            </a:extLst>
          </p:cNvPr>
          <p:cNvSpPr/>
          <p:nvPr/>
        </p:nvSpPr>
        <p:spPr>
          <a:xfrm>
            <a:off x="1977355" y="5029533"/>
            <a:ext cx="446320" cy="463922"/>
          </a:xfrm>
          <a:prstGeom prst="star6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B3D86E3-C9B1-4642-AFF0-BD040F2C88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14" y="88389"/>
            <a:ext cx="986550" cy="1486536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6F1B2A1F-1D7D-4E6D-80DB-A89ED737614D}"/>
              </a:ext>
            </a:extLst>
          </p:cNvPr>
          <p:cNvSpPr/>
          <p:nvPr/>
        </p:nvSpPr>
        <p:spPr>
          <a:xfrm>
            <a:off x="1549817" y="420676"/>
            <a:ext cx="362547" cy="10704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11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/>
      <p:bldP spid="74" grpId="0" animBg="1"/>
      <p:bldP spid="7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Aldosterone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Made by adrenal gland</a:t>
            </a:r>
          </a:p>
          <a:p>
            <a:r>
              <a:rPr lang="en-US" dirty="0"/>
              <a:t>Steroid hormone (= intracellular receptor)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Stimulus</a:t>
            </a:r>
          </a:p>
          <a:p>
            <a:pPr lvl="1"/>
            <a:r>
              <a:rPr lang="en-US" dirty="0"/>
              <a:t>Angiotensin II, High K</a:t>
            </a:r>
            <a:r>
              <a:rPr lang="en-US" baseline="30000" dirty="0"/>
              <a:t>+</a:t>
            </a:r>
            <a:r>
              <a:rPr lang="en-US" dirty="0"/>
              <a:t>, ACTH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Goal</a:t>
            </a:r>
          </a:p>
          <a:p>
            <a:pPr lvl="1"/>
            <a:r>
              <a:rPr lang="en-US" dirty="0"/>
              <a:t>Increase Na</a:t>
            </a:r>
            <a:r>
              <a:rPr lang="en-US" baseline="30000" dirty="0"/>
              <a:t>+</a:t>
            </a:r>
            <a:r>
              <a:rPr lang="en-US" dirty="0"/>
              <a:t> reabsorption in collecting duct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How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   Na</a:t>
            </a:r>
            <a:r>
              <a:rPr lang="en-US" baseline="30000" dirty="0"/>
              <a:t>+</a:t>
            </a:r>
            <a:r>
              <a:rPr lang="en-US" dirty="0"/>
              <a:t> and K</a:t>
            </a:r>
            <a:r>
              <a:rPr lang="en-US" baseline="30000" dirty="0"/>
              <a:t>+</a:t>
            </a:r>
            <a:r>
              <a:rPr lang="en-US" dirty="0"/>
              <a:t> channels in luminal membrane: by translocation and protein expression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   Na</a:t>
            </a:r>
            <a:r>
              <a:rPr lang="en-US" baseline="30000" dirty="0"/>
              <a:t>+ </a:t>
            </a:r>
            <a:r>
              <a:rPr lang="en-US" dirty="0"/>
              <a:t>/K</a:t>
            </a:r>
            <a:r>
              <a:rPr lang="en-US" baseline="30000" dirty="0"/>
              <a:t>+</a:t>
            </a:r>
            <a:r>
              <a:rPr lang="en-US" dirty="0"/>
              <a:t> ATPase activity and protein expression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95BEB2B-9D4B-4524-9990-1ACD68C86C6E}"/>
              </a:ext>
            </a:extLst>
          </p:cNvPr>
          <p:cNvCxnSpPr>
            <a:cxnSpLocks/>
          </p:cNvCxnSpPr>
          <p:nvPr/>
        </p:nvCxnSpPr>
        <p:spPr>
          <a:xfrm flipV="1">
            <a:off x="1933750" y="4190300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4411AC3-77A7-4F88-B84D-646B57776B24}"/>
              </a:ext>
            </a:extLst>
          </p:cNvPr>
          <p:cNvCxnSpPr>
            <a:cxnSpLocks/>
          </p:cNvCxnSpPr>
          <p:nvPr/>
        </p:nvCxnSpPr>
        <p:spPr>
          <a:xfrm flipV="1">
            <a:off x="1941126" y="4838758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2294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Anti-Diuretic Hormone (aka Vasopressin)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Made by hypothalamus (by neuroendocrine cells)</a:t>
            </a:r>
          </a:p>
          <a:p>
            <a:pPr lvl="1">
              <a:spcBef>
                <a:spcPts val="0"/>
              </a:spcBef>
            </a:pPr>
            <a:r>
              <a:rPr lang="en-US" dirty="0"/>
              <a:t>stored/released by posterior pituitary</a:t>
            </a:r>
          </a:p>
          <a:p>
            <a:pPr>
              <a:spcBef>
                <a:spcPts val="0"/>
              </a:spcBef>
            </a:pPr>
            <a:r>
              <a:rPr lang="en-US" dirty="0"/>
              <a:t>Peptide hormone (= requires cell-surface receptor on basolateral membrane)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Stimulus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High plasma osmolarity = Low ECF volume = Low BP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Goal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water reabsorption =    ECF volume =   BP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1B83499-1D8B-4839-A4FF-848ADD99EA95}"/>
              </a:ext>
            </a:extLst>
          </p:cNvPr>
          <p:cNvCxnSpPr>
            <a:cxnSpLocks/>
          </p:cNvCxnSpPr>
          <p:nvPr/>
        </p:nvCxnSpPr>
        <p:spPr>
          <a:xfrm flipV="1">
            <a:off x="1327041" y="4252017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BC1BECB-CF94-45D9-AAD5-FF200250DEE2}"/>
              </a:ext>
            </a:extLst>
          </p:cNvPr>
          <p:cNvCxnSpPr>
            <a:cxnSpLocks/>
          </p:cNvCxnSpPr>
          <p:nvPr/>
        </p:nvCxnSpPr>
        <p:spPr>
          <a:xfrm flipV="1">
            <a:off x="4792172" y="4231574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0CCD7D-048E-4082-9AFE-98B826824292}"/>
              </a:ext>
            </a:extLst>
          </p:cNvPr>
          <p:cNvCxnSpPr>
            <a:cxnSpLocks/>
          </p:cNvCxnSpPr>
          <p:nvPr/>
        </p:nvCxnSpPr>
        <p:spPr>
          <a:xfrm flipV="1">
            <a:off x="7017164" y="4252017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2655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Anti-Diuretic Hormone (aka Vasopressin)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DB966C5-AD55-4566-B3E0-1C0B19D7E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1108" y="1163973"/>
            <a:ext cx="8229600" cy="4525963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dirty="0"/>
              <a:t>plasma osmolarity (fluid is hyperosmotic)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Osmoreceptors</a:t>
            </a:r>
            <a:r>
              <a:rPr lang="en-US" dirty="0"/>
              <a:t> (in hypothalamus) shrink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ADH is released from posterior pituitary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Travels in blood to collecting duct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Binds to receptors on basolateral membrane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Increases # of AQ2 channels on luminal membrane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water reabsorption</a:t>
            </a:r>
            <a:endParaRPr lang="en-US" sz="28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623C19-6E84-470C-8923-AC1A773D1268}"/>
              </a:ext>
            </a:extLst>
          </p:cNvPr>
          <p:cNvCxnSpPr>
            <a:cxnSpLocks/>
          </p:cNvCxnSpPr>
          <p:nvPr/>
        </p:nvCxnSpPr>
        <p:spPr>
          <a:xfrm flipV="1">
            <a:off x="3887875" y="1152610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186CC05-1773-45A7-B318-C9A43BCC5738}"/>
              </a:ext>
            </a:extLst>
          </p:cNvPr>
          <p:cNvCxnSpPr>
            <a:cxnSpLocks/>
          </p:cNvCxnSpPr>
          <p:nvPr/>
        </p:nvCxnSpPr>
        <p:spPr>
          <a:xfrm flipV="1">
            <a:off x="5003088" y="5210009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Arrow: Down 20">
            <a:extLst>
              <a:ext uri="{FF2B5EF4-FFF2-40B4-BE49-F238E27FC236}">
                <a16:creationId xmlns:a16="http://schemas.microsoft.com/office/drawing/2014/main" id="{021CFCA5-994A-4EF1-BF78-6BC501BA81E7}"/>
              </a:ext>
            </a:extLst>
          </p:cNvPr>
          <p:cNvSpPr/>
          <p:nvPr/>
        </p:nvSpPr>
        <p:spPr>
          <a:xfrm>
            <a:off x="5898279" y="1548689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D0555939-CDB8-4EDC-BD1B-01FF16666D2C}"/>
              </a:ext>
            </a:extLst>
          </p:cNvPr>
          <p:cNvSpPr/>
          <p:nvPr/>
        </p:nvSpPr>
        <p:spPr>
          <a:xfrm>
            <a:off x="5898279" y="2201034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CED71A3A-DEF3-4A5D-A6BD-A546A2151900}"/>
              </a:ext>
            </a:extLst>
          </p:cNvPr>
          <p:cNvSpPr/>
          <p:nvPr/>
        </p:nvSpPr>
        <p:spPr>
          <a:xfrm>
            <a:off x="5898278" y="2853379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F193EF79-394F-428D-89F8-AF3DBCBD894C}"/>
              </a:ext>
            </a:extLst>
          </p:cNvPr>
          <p:cNvSpPr/>
          <p:nvPr/>
        </p:nvSpPr>
        <p:spPr>
          <a:xfrm>
            <a:off x="5898277" y="3563552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667A4B64-6759-4B68-8543-B21DB40C187E}"/>
              </a:ext>
            </a:extLst>
          </p:cNvPr>
          <p:cNvSpPr/>
          <p:nvPr/>
        </p:nvSpPr>
        <p:spPr>
          <a:xfrm>
            <a:off x="5898276" y="4215897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E7F8164F-F12A-4BA7-9BA9-4F02F6F25CB3}"/>
              </a:ext>
            </a:extLst>
          </p:cNvPr>
          <p:cNvSpPr/>
          <p:nvPr/>
        </p:nvSpPr>
        <p:spPr>
          <a:xfrm>
            <a:off x="5875974" y="4926070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985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Anti-Diuretic Hormone (aka Vasopressin)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B76FDA4-40A2-41F4-811C-EEA931D7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4055" y="1140802"/>
            <a:ext cx="8229600" cy="4798368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dirty="0"/>
              <a:t>BV =   BP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Baroreceptors</a:t>
            </a:r>
            <a:r>
              <a:rPr lang="en-US" dirty="0"/>
              <a:t> (in aortic arch and carotid sinus) fire less AP to hypothalamus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ADH is released from posterior pituitary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Travels in blood to collecting duct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Binds to receptors on basolateral membrane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Increases # of AQ2 channels on luminal membrane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water reabsorption =   BV =   BP</a:t>
            </a:r>
            <a:endParaRPr lang="en-US" sz="28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AA60E52-0AC8-4365-ACFB-3E1485065E02}"/>
              </a:ext>
            </a:extLst>
          </p:cNvPr>
          <p:cNvCxnSpPr>
            <a:cxnSpLocks/>
          </p:cNvCxnSpPr>
          <p:nvPr/>
        </p:nvCxnSpPr>
        <p:spPr>
          <a:xfrm>
            <a:off x="5784665" y="1140802"/>
            <a:ext cx="0" cy="3066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3FD3655-4337-4C08-B913-62783DABCB62}"/>
              </a:ext>
            </a:extLst>
          </p:cNvPr>
          <p:cNvCxnSpPr>
            <a:cxnSpLocks/>
          </p:cNvCxnSpPr>
          <p:nvPr/>
        </p:nvCxnSpPr>
        <p:spPr>
          <a:xfrm flipV="1">
            <a:off x="4628125" y="5226082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Arrow: Down 27">
            <a:extLst>
              <a:ext uri="{FF2B5EF4-FFF2-40B4-BE49-F238E27FC236}">
                <a16:creationId xmlns:a16="http://schemas.microsoft.com/office/drawing/2014/main" id="{47D30E71-44E2-4A16-AA15-4B5741BFA5A2}"/>
              </a:ext>
            </a:extLst>
          </p:cNvPr>
          <p:cNvSpPr/>
          <p:nvPr/>
        </p:nvSpPr>
        <p:spPr>
          <a:xfrm>
            <a:off x="6169275" y="1482501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7E6C24BF-25DE-41D2-A2F0-A45410781811}"/>
              </a:ext>
            </a:extLst>
          </p:cNvPr>
          <p:cNvSpPr/>
          <p:nvPr/>
        </p:nvSpPr>
        <p:spPr>
          <a:xfrm>
            <a:off x="6169275" y="2158220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12D69977-6F85-49E7-AD9F-CAE8962C1498}"/>
              </a:ext>
            </a:extLst>
          </p:cNvPr>
          <p:cNvSpPr/>
          <p:nvPr/>
        </p:nvSpPr>
        <p:spPr>
          <a:xfrm>
            <a:off x="6169275" y="2860386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35A4CACB-024A-4866-A16E-2B0A528776CE}"/>
              </a:ext>
            </a:extLst>
          </p:cNvPr>
          <p:cNvSpPr/>
          <p:nvPr/>
        </p:nvSpPr>
        <p:spPr>
          <a:xfrm>
            <a:off x="6169275" y="3546666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CFCEB368-6766-4B86-8465-1FDF437BABB6}"/>
              </a:ext>
            </a:extLst>
          </p:cNvPr>
          <p:cNvSpPr/>
          <p:nvPr/>
        </p:nvSpPr>
        <p:spPr>
          <a:xfrm>
            <a:off x="6169276" y="4231725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477ADF90-6670-47BD-9151-B99B1675F06E}"/>
              </a:ext>
            </a:extLst>
          </p:cNvPr>
          <p:cNvSpPr/>
          <p:nvPr/>
        </p:nvSpPr>
        <p:spPr>
          <a:xfrm>
            <a:off x="6169277" y="4924551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ED07725-A4BC-4202-B50D-EF35AD0422AC}"/>
              </a:ext>
            </a:extLst>
          </p:cNvPr>
          <p:cNvCxnSpPr>
            <a:cxnSpLocks/>
          </p:cNvCxnSpPr>
          <p:nvPr/>
        </p:nvCxnSpPr>
        <p:spPr>
          <a:xfrm flipV="1">
            <a:off x="7023152" y="5226082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A3C37CC-3DE2-4ED6-9E9D-182D624316C0}"/>
              </a:ext>
            </a:extLst>
          </p:cNvPr>
          <p:cNvCxnSpPr>
            <a:cxnSpLocks/>
          </p:cNvCxnSpPr>
          <p:nvPr/>
        </p:nvCxnSpPr>
        <p:spPr>
          <a:xfrm flipV="1">
            <a:off x="7651986" y="5226082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693DA17-BC74-4CD3-B8A7-F6973C502D6B}"/>
              </a:ext>
            </a:extLst>
          </p:cNvPr>
          <p:cNvCxnSpPr>
            <a:cxnSpLocks/>
          </p:cNvCxnSpPr>
          <p:nvPr/>
        </p:nvCxnSpPr>
        <p:spPr>
          <a:xfrm>
            <a:off x="6466644" y="1140802"/>
            <a:ext cx="0" cy="3066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3739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Atrial Natriuretic Peptide (ANP)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Made by </a:t>
            </a:r>
            <a:r>
              <a:rPr lang="en-US" dirty="0">
                <a:solidFill>
                  <a:srgbClr val="FF0000"/>
                </a:solidFill>
              </a:rPr>
              <a:t>cardiac atrial cells</a:t>
            </a:r>
          </a:p>
          <a:p>
            <a:r>
              <a:rPr lang="en-US" dirty="0"/>
              <a:t>Peptide hormone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Stimulus</a:t>
            </a:r>
          </a:p>
          <a:p>
            <a:pPr lvl="1"/>
            <a:r>
              <a:rPr lang="en-US" dirty="0"/>
              <a:t>High blood pressure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Goal</a:t>
            </a:r>
          </a:p>
          <a:p>
            <a:pPr lvl="1"/>
            <a:r>
              <a:rPr lang="en-US" dirty="0"/>
              <a:t>Decrease Na</a:t>
            </a:r>
            <a:r>
              <a:rPr lang="en-US" baseline="30000" dirty="0"/>
              <a:t>+</a:t>
            </a:r>
            <a:r>
              <a:rPr lang="en-US" dirty="0"/>
              <a:t> reabsorption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How</a:t>
            </a:r>
          </a:p>
          <a:p>
            <a:pPr lvl="1"/>
            <a:r>
              <a:rPr lang="en-US" dirty="0"/>
              <a:t>Inhibits aldosterone secretion by adrenal glands</a:t>
            </a:r>
          </a:p>
          <a:p>
            <a:pPr lvl="1"/>
            <a:r>
              <a:rPr lang="en-US" dirty="0"/>
              <a:t>Dilates afferent arterioles </a:t>
            </a:r>
            <a:r>
              <a:rPr lang="en-US" dirty="0">
                <a:sym typeface="Wingdings" panose="05000000000000000000" pitchFamily="2" charset="2"/>
              </a:rPr>
              <a:t> increasing GFR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>
                <a:sym typeface="Wingdings" panose="05000000000000000000" pitchFamily="2" charset="2"/>
              </a:rPr>
              <a:t>This increases flow of filtrate through tubule, leads to increase in </a:t>
            </a:r>
            <a:r>
              <a:rPr lang="en-US" dirty="0"/>
              <a:t>Na</a:t>
            </a:r>
            <a:r>
              <a:rPr lang="en-US" baseline="30000" dirty="0"/>
              <a:t>+ </a:t>
            </a:r>
            <a:r>
              <a:rPr lang="en-US" dirty="0">
                <a:sym typeface="Wingdings" panose="05000000000000000000" pitchFamily="2" charset="2"/>
              </a:rPr>
              <a:t>excretion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5546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Atrial Natriuretic Peptide (ANP)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6448E59-90BC-4240-89C6-1AF084B042CE}"/>
              </a:ext>
            </a:extLst>
          </p:cNvPr>
          <p:cNvSpPr/>
          <p:nvPr/>
        </p:nvSpPr>
        <p:spPr>
          <a:xfrm>
            <a:off x="4525228" y="1228227"/>
            <a:ext cx="2843867" cy="64721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7904D-900D-4E74-8D95-819CB865E1D3}"/>
              </a:ext>
            </a:extLst>
          </p:cNvPr>
          <p:cNvSpPr txBox="1"/>
          <p:nvPr/>
        </p:nvSpPr>
        <p:spPr>
          <a:xfrm>
            <a:off x="4525228" y="1228227"/>
            <a:ext cx="284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 blood volume, high Na</a:t>
            </a:r>
            <a:r>
              <a:rPr lang="en-US" baseline="30000" dirty="0"/>
              <a:t>+</a:t>
            </a:r>
            <a:r>
              <a:rPr lang="en-US" dirty="0"/>
              <a:t> and high ECF volume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F33E67D-E4D1-44BB-8602-FA541E273967}"/>
              </a:ext>
            </a:extLst>
          </p:cNvPr>
          <p:cNvSpPr/>
          <p:nvPr/>
        </p:nvSpPr>
        <p:spPr>
          <a:xfrm>
            <a:off x="2122098" y="3965024"/>
            <a:ext cx="3344095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5EC6C1-F46A-4119-959F-8116079521D5}"/>
              </a:ext>
            </a:extLst>
          </p:cNvPr>
          <p:cNvSpPr txBox="1"/>
          <p:nvPr/>
        </p:nvSpPr>
        <p:spPr>
          <a:xfrm>
            <a:off x="2122098" y="3964145"/>
            <a:ext cx="3344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Kidney - Afferent arteriole dilated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5483450-DCA3-473D-9C2C-7F63E88D7DBB}"/>
              </a:ext>
            </a:extLst>
          </p:cNvPr>
          <p:cNvSpPr/>
          <p:nvPr/>
        </p:nvSpPr>
        <p:spPr>
          <a:xfrm>
            <a:off x="4525228" y="2867423"/>
            <a:ext cx="2843867" cy="646331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D4EC4B-D7FF-4658-9A56-90CE808E1448}"/>
              </a:ext>
            </a:extLst>
          </p:cNvPr>
          <p:cNvSpPr txBox="1"/>
          <p:nvPr/>
        </p:nvSpPr>
        <p:spPr>
          <a:xfrm>
            <a:off x="4525228" y="2867423"/>
            <a:ext cx="284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Atrial myocardial cells release ANP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8A6CF65-CFED-4566-8475-17A7551A8A44}"/>
              </a:ext>
            </a:extLst>
          </p:cNvPr>
          <p:cNvSpPr/>
          <p:nvPr/>
        </p:nvSpPr>
        <p:spPr>
          <a:xfrm>
            <a:off x="6482660" y="3965024"/>
            <a:ext cx="3344095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8E5CA7-613B-4EF0-98A3-5B1EA0CB8DE9}"/>
              </a:ext>
            </a:extLst>
          </p:cNvPr>
          <p:cNvSpPr txBox="1"/>
          <p:nvPr/>
        </p:nvSpPr>
        <p:spPr>
          <a:xfrm>
            <a:off x="6482660" y="3965024"/>
            <a:ext cx="3344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Adrenal Cortex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20EEE6B-DD1D-4A8B-93A8-A83E2FD4360F}"/>
              </a:ext>
            </a:extLst>
          </p:cNvPr>
          <p:cNvSpPr/>
          <p:nvPr/>
        </p:nvSpPr>
        <p:spPr>
          <a:xfrm>
            <a:off x="2122098" y="4827551"/>
            <a:ext cx="3344095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C79AE5-85DD-4A70-BAC4-86AAB4EB49E5}"/>
              </a:ext>
            </a:extLst>
          </p:cNvPr>
          <p:cNvSpPr txBox="1"/>
          <p:nvPr/>
        </p:nvSpPr>
        <p:spPr>
          <a:xfrm>
            <a:off x="2122098" y="4827551"/>
            <a:ext cx="3344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Increased GFR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D7670E0-122A-4EDB-BFA7-A882A0BBF2BF}"/>
              </a:ext>
            </a:extLst>
          </p:cNvPr>
          <p:cNvSpPr/>
          <p:nvPr/>
        </p:nvSpPr>
        <p:spPr>
          <a:xfrm>
            <a:off x="6482660" y="4827551"/>
            <a:ext cx="3344095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BA922E-E0F2-412C-A1BF-32309FABEFCF}"/>
              </a:ext>
            </a:extLst>
          </p:cNvPr>
          <p:cNvSpPr txBox="1"/>
          <p:nvPr/>
        </p:nvSpPr>
        <p:spPr>
          <a:xfrm>
            <a:off x="6482660" y="4827551"/>
            <a:ext cx="3344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Inhibits aldosterone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BF7A2D0-7B58-46D2-AE89-191C27CA05C7}"/>
              </a:ext>
            </a:extLst>
          </p:cNvPr>
          <p:cNvSpPr/>
          <p:nvPr/>
        </p:nvSpPr>
        <p:spPr>
          <a:xfrm>
            <a:off x="4525228" y="5550080"/>
            <a:ext cx="2843867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2C97CD-CBC0-46DA-B7FF-AC58E33F6F4E}"/>
              </a:ext>
            </a:extLst>
          </p:cNvPr>
          <p:cNvSpPr txBox="1"/>
          <p:nvPr/>
        </p:nvSpPr>
        <p:spPr>
          <a:xfrm>
            <a:off x="4525228" y="5550080"/>
            <a:ext cx="2843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Increased Na</a:t>
            </a:r>
            <a:r>
              <a:rPr lang="en-US" baseline="30000" dirty="0"/>
              <a:t>+</a:t>
            </a:r>
            <a:r>
              <a:rPr lang="en-US" dirty="0"/>
              <a:t> excretion</a:t>
            </a: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ABA320E0-1461-42D4-9573-1BF9D02D96A4}"/>
              </a:ext>
            </a:extLst>
          </p:cNvPr>
          <p:cNvSpPr/>
          <p:nvPr/>
        </p:nvSpPr>
        <p:spPr>
          <a:xfrm>
            <a:off x="5850687" y="1884040"/>
            <a:ext cx="192947" cy="2541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4C3300F1-0085-40BA-BFC4-568CAD20EBEF}"/>
              </a:ext>
            </a:extLst>
          </p:cNvPr>
          <p:cNvSpPr/>
          <p:nvPr/>
        </p:nvSpPr>
        <p:spPr>
          <a:xfrm>
            <a:off x="3697671" y="4477945"/>
            <a:ext cx="192947" cy="2541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836D80AB-A2B0-4C70-B6C8-988851E2F13B}"/>
              </a:ext>
            </a:extLst>
          </p:cNvPr>
          <p:cNvSpPr/>
          <p:nvPr/>
        </p:nvSpPr>
        <p:spPr>
          <a:xfrm>
            <a:off x="8058233" y="4474475"/>
            <a:ext cx="192947" cy="2541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50D500A8-63B8-4093-96AB-E224D158E35F}"/>
              </a:ext>
            </a:extLst>
          </p:cNvPr>
          <p:cNvSpPr/>
          <p:nvPr/>
        </p:nvSpPr>
        <p:spPr>
          <a:xfrm rot="2846624">
            <a:off x="3979210" y="3234540"/>
            <a:ext cx="224059" cy="8328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3F5D6C25-B7D8-4F1E-80BA-A351DC81FB1E}"/>
              </a:ext>
            </a:extLst>
          </p:cNvPr>
          <p:cNvSpPr/>
          <p:nvPr/>
        </p:nvSpPr>
        <p:spPr>
          <a:xfrm rot="18753376" flipH="1">
            <a:off x="3979458" y="5144656"/>
            <a:ext cx="223562" cy="7713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8D0D68C-055E-4CD6-ACAE-58A2E3871458}"/>
              </a:ext>
            </a:extLst>
          </p:cNvPr>
          <p:cNvSpPr/>
          <p:nvPr/>
        </p:nvSpPr>
        <p:spPr>
          <a:xfrm>
            <a:off x="4540889" y="2168818"/>
            <a:ext cx="2843867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AFD8658-B61C-4CD1-950E-15FE251F049C}"/>
              </a:ext>
            </a:extLst>
          </p:cNvPr>
          <p:cNvSpPr txBox="1"/>
          <p:nvPr/>
        </p:nvSpPr>
        <p:spPr>
          <a:xfrm>
            <a:off x="4540888" y="2152263"/>
            <a:ext cx="2843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Distension of cardiac atria</a:t>
            </a:r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FBCCB859-EF4F-45A6-B30C-E0F74B8023C4}"/>
              </a:ext>
            </a:extLst>
          </p:cNvPr>
          <p:cNvSpPr/>
          <p:nvPr/>
        </p:nvSpPr>
        <p:spPr>
          <a:xfrm>
            <a:off x="5850687" y="2569976"/>
            <a:ext cx="192947" cy="2541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DABB2B-B93C-4BAA-BCD1-9B61F89AE53F}"/>
              </a:ext>
            </a:extLst>
          </p:cNvPr>
          <p:cNvCxnSpPr>
            <a:cxnSpLocks/>
          </p:cNvCxnSpPr>
          <p:nvPr/>
        </p:nvCxnSpPr>
        <p:spPr>
          <a:xfrm flipV="1">
            <a:off x="4817906" y="1297578"/>
            <a:ext cx="0" cy="2120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Arrow: Down 32">
            <a:extLst>
              <a:ext uri="{FF2B5EF4-FFF2-40B4-BE49-F238E27FC236}">
                <a16:creationId xmlns:a16="http://schemas.microsoft.com/office/drawing/2014/main" id="{756B40F2-C70D-4BE9-A727-EC2C79FAD912}"/>
              </a:ext>
            </a:extLst>
          </p:cNvPr>
          <p:cNvSpPr/>
          <p:nvPr/>
        </p:nvSpPr>
        <p:spPr>
          <a:xfrm rot="18753376" flipH="1">
            <a:off x="7696089" y="3243753"/>
            <a:ext cx="224059" cy="8328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C1DCA2D2-C620-47FF-A819-DC1024AC95F2}"/>
              </a:ext>
            </a:extLst>
          </p:cNvPr>
          <p:cNvSpPr/>
          <p:nvPr/>
        </p:nvSpPr>
        <p:spPr>
          <a:xfrm rot="2846624">
            <a:off x="7696338" y="5154385"/>
            <a:ext cx="223562" cy="7713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8845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Based on the following information, what segment of the tubule is being described?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9237"/>
            <a:ext cx="10075877" cy="413656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Incapable of paracellular transport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No water reabsorption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Some hormonal control</a:t>
            </a:r>
          </a:p>
          <a:p>
            <a:pPr marL="514350" indent="-514350">
              <a:buAutoNum type="alphaUcParenR"/>
            </a:pPr>
            <a:endParaRPr lang="en-US" dirty="0">
              <a:solidFill>
                <a:srgbClr val="807F83"/>
              </a:solidFill>
            </a:endParaRP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Proximal tubule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Ascending limb of the loop of Henle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Distal convoluted tubule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Collecting duct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1683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Based on the following information, what segment of the tubule is being described?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532" y="1500996"/>
            <a:ext cx="5661497" cy="4136565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Incapable of paracellular transport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No water reabsorption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Some hormonal control</a:t>
            </a:r>
          </a:p>
          <a:p>
            <a:pPr marL="514350" indent="-514350">
              <a:buAutoNum type="alphaUcParenR"/>
            </a:pPr>
            <a:endParaRPr lang="en-US" dirty="0"/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Proximal tubule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Ascending limb of the loop of Henle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solidFill>
                  <a:srgbClr val="FF0000"/>
                </a:solidFill>
              </a:rPr>
              <a:t>Distal convoluted tubule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Collecting duct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AE7E14-9221-4696-9AB1-27FDAB80A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5115" y="2073735"/>
            <a:ext cx="6193971" cy="349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379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272087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Summary of Transport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A24BC85-7551-4724-AE67-BDE33344E75F}"/>
              </a:ext>
            </a:extLst>
          </p:cNvPr>
          <p:cNvGraphicFramePr>
            <a:graphicFrameLocks noGrp="1"/>
          </p:cNvGraphicFramePr>
          <p:nvPr/>
        </p:nvGraphicFramePr>
        <p:xfrm>
          <a:off x="218114" y="1233358"/>
          <a:ext cx="11727809" cy="4705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5519">
                  <a:extLst>
                    <a:ext uri="{9D8B030D-6E8A-4147-A177-3AD203B41FA5}">
                      <a16:colId xmlns:a16="http://schemas.microsoft.com/office/drawing/2014/main" val="3873288879"/>
                    </a:ext>
                  </a:extLst>
                </a:gridCol>
                <a:gridCol w="2004969">
                  <a:extLst>
                    <a:ext uri="{9D8B030D-6E8A-4147-A177-3AD203B41FA5}">
                      <a16:colId xmlns:a16="http://schemas.microsoft.com/office/drawing/2014/main" val="908402728"/>
                    </a:ext>
                  </a:extLst>
                </a:gridCol>
                <a:gridCol w="2072081">
                  <a:extLst>
                    <a:ext uri="{9D8B030D-6E8A-4147-A177-3AD203B41FA5}">
                      <a16:colId xmlns:a16="http://schemas.microsoft.com/office/drawing/2014/main" val="3306797210"/>
                    </a:ext>
                  </a:extLst>
                </a:gridCol>
                <a:gridCol w="1912689">
                  <a:extLst>
                    <a:ext uri="{9D8B030D-6E8A-4147-A177-3AD203B41FA5}">
                      <a16:colId xmlns:a16="http://schemas.microsoft.com/office/drawing/2014/main" val="2156264708"/>
                    </a:ext>
                  </a:extLst>
                </a:gridCol>
                <a:gridCol w="2382474">
                  <a:extLst>
                    <a:ext uri="{9D8B030D-6E8A-4147-A177-3AD203B41FA5}">
                      <a16:colId xmlns:a16="http://schemas.microsoft.com/office/drawing/2014/main" val="179619924"/>
                    </a:ext>
                  </a:extLst>
                </a:gridCol>
                <a:gridCol w="1770077">
                  <a:extLst>
                    <a:ext uri="{9D8B030D-6E8A-4147-A177-3AD203B41FA5}">
                      <a16:colId xmlns:a16="http://schemas.microsoft.com/office/drawing/2014/main" val="3058147461"/>
                    </a:ext>
                  </a:extLst>
                </a:gridCol>
              </a:tblGrid>
              <a:tr h="784302"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Proximal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Descending Limb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Ascending Limb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Distal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Collecting Duct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8182545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Goal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Reabsorption of everything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Water reabsorption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Ion reabsorption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Ion reabsorption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Fine tuning (water and Na)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9211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92D050"/>
                          </a:solidFill>
                        </a:rPr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1304413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 (</a:t>
                      </a:r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Na</a:t>
                      </a:r>
                      <a:r>
                        <a:rPr lang="en-US" b="0" baseline="30000" dirty="0">
                          <a:solidFill>
                            <a:srgbClr val="FF0000"/>
                          </a:solidFill>
                        </a:rPr>
                        <a:t>+</a:t>
                      </a:r>
                      <a:r>
                        <a:rPr lang="en-US" b="0" dirty="0"/>
                        <a:t>, Cl</a:t>
                      </a:r>
                      <a:r>
                        <a:rPr lang="en-US" b="0" baseline="30000" dirty="0"/>
                        <a:t>-</a:t>
                      </a:r>
                      <a:r>
                        <a:rPr lang="en-US" b="0" dirty="0"/>
                        <a:t>, K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Minimal (Na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Yes (Na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, Cl</a:t>
                      </a:r>
                      <a:r>
                        <a:rPr lang="en-US" b="0" baseline="30000" dirty="0"/>
                        <a:t>-</a:t>
                      </a:r>
                      <a:r>
                        <a:rPr lang="en-US" b="0" dirty="0"/>
                        <a:t>, K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Yes (Na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, Cl</a:t>
                      </a:r>
                      <a:r>
                        <a:rPr lang="en-US" b="0" baseline="30000" dirty="0"/>
                        <a:t>-</a:t>
                      </a:r>
                      <a:r>
                        <a:rPr lang="en-US" b="0" dirty="0"/>
                        <a:t>, K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baseline="0" dirty="0"/>
                        <a:t>,</a:t>
                      </a:r>
                      <a:r>
                        <a:rPr lang="en-US" b="0" baseline="30000" dirty="0"/>
                        <a:t> </a:t>
                      </a:r>
                      <a:r>
                        <a:rPr lang="en-US" b="0" baseline="0" dirty="0">
                          <a:solidFill>
                            <a:srgbClr val="FF0000"/>
                          </a:solidFill>
                        </a:rPr>
                        <a:t>Ca</a:t>
                      </a:r>
                      <a:r>
                        <a:rPr lang="en-US" b="0" baseline="30000" dirty="0">
                          <a:solidFill>
                            <a:srgbClr val="FF0000"/>
                          </a:solidFill>
                        </a:rPr>
                        <a:t>2+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 (</a:t>
                      </a:r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Na</a:t>
                      </a:r>
                      <a:r>
                        <a:rPr lang="en-US" b="0" baseline="30000" dirty="0">
                          <a:solidFill>
                            <a:srgbClr val="FF0000"/>
                          </a:solidFill>
                        </a:rPr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2999607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Paracellular Transport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7472565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Hormone Regulation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Angiotensin 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PTH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Aldosterone</a:t>
                      </a:r>
                    </a:p>
                    <a:p>
                      <a:pPr algn="ctr"/>
                      <a:r>
                        <a:rPr lang="en-US" b="0" dirty="0">
                          <a:solidFill>
                            <a:srgbClr val="92D050"/>
                          </a:solidFill>
                        </a:rPr>
                        <a:t>ADH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3596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669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Midterm Information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When</a:t>
            </a:r>
            <a:r>
              <a:rPr lang="en-US" sz="3200" dirty="0"/>
              <a:t>: Feb 28</a:t>
            </a:r>
            <a:r>
              <a:rPr lang="en-US" sz="3200" baseline="30000" dirty="0"/>
              <a:t>th</a:t>
            </a:r>
            <a:r>
              <a:rPr lang="en-US" sz="3200" dirty="0"/>
              <a:t> from 6pm-7pm</a:t>
            </a:r>
          </a:p>
          <a:p>
            <a:r>
              <a:rPr lang="en-US" sz="3200" dirty="0">
                <a:solidFill>
                  <a:srgbClr val="FF0000"/>
                </a:solidFill>
              </a:rPr>
              <a:t>What</a:t>
            </a:r>
            <a:r>
              <a:rPr lang="en-US" sz="3200" dirty="0"/>
              <a:t>: 35 multiple choice </a:t>
            </a:r>
          </a:p>
          <a:p>
            <a:pPr marL="896938" lvl="1" indent="-452438">
              <a:buFont typeface="Wingdings" panose="05000000000000000000" pitchFamily="2" charset="2"/>
              <a:buChar char="Ø"/>
            </a:pPr>
            <a:r>
              <a:rPr lang="en-US" sz="2800" dirty="0"/>
              <a:t>Renal Physiology – 17 questions</a:t>
            </a:r>
          </a:p>
          <a:p>
            <a:pPr marL="896938" lvl="1" indent="-452438">
              <a:buFont typeface="Wingdings" panose="05000000000000000000" pitchFamily="2" charset="2"/>
              <a:buChar char="Ø"/>
            </a:pPr>
            <a:r>
              <a:rPr lang="en-US" sz="2800" dirty="0"/>
              <a:t>Respiratory Physiology – 14 questions</a:t>
            </a:r>
          </a:p>
          <a:p>
            <a:pPr marL="896938" lvl="1" indent="-452438">
              <a:buFont typeface="Wingdings" panose="05000000000000000000" pitchFamily="2" charset="2"/>
              <a:buChar char="Ø"/>
            </a:pPr>
            <a:r>
              <a:rPr lang="en-US" sz="2800" dirty="0"/>
              <a:t>GI physiology – 4 questions</a:t>
            </a:r>
          </a:p>
          <a:p>
            <a:r>
              <a:rPr lang="en-US" sz="3200" dirty="0">
                <a:solidFill>
                  <a:srgbClr val="FF0000"/>
                </a:solidFill>
              </a:rPr>
              <a:t>Where</a:t>
            </a:r>
            <a:r>
              <a:rPr lang="en-US" sz="3200" dirty="0"/>
              <a:t>: TBD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6399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Summary of Hormonal Regulation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52112BDF-1D7C-4CA8-8E90-4C85AA19975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403" y="1147313"/>
          <a:ext cx="11582296" cy="4638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8905">
                  <a:extLst>
                    <a:ext uri="{9D8B030D-6E8A-4147-A177-3AD203B41FA5}">
                      <a16:colId xmlns:a16="http://schemas.microsoft.com/office/drawing/2014/main" val="1895403809"/>
                    </a:ext>
                  </a:extLst>
                </a:gridCol>
                <a:gridCol w="1735888">
                  <a:extLst>
                    <a:ext uri="{9D8B030D-6E8A-4147-A177-3AD203B41FA5}">
                      <a16:colId xmlns:a16="http://schemas.microsoft.com/office/drawing/2014/main" val="3460247640"/>
                    </a:ext>
                  </a:extLst>
                </a:gridCol>
                <a:gridCol w="1009291">
                  <a:extLst>
                    <a:ext uri="{9D8B030D-6E8A-4147-A177-3AD203B41FA5}">
                      <a16:colId xmlns:a16="http://schemas.microsoft.com/office/drawing/2014/main" val="530056999"/>
                    </a:ext>
                  </a:extLst>
                </a:gridCol>
                <a:gridCol w="2346385">
                  <a:extLst>
                    <a:ext uri="{9D8B030D-6E8A-4147-A177-3AD203B41FA5}">
                      <a16:colId xmlns:a16="http://schemas.microsoft.com/office/drawing/2014/main" val="2300770365"/>
                    </a:ext>
                  </a:extLst>
                </a:gridCol>
                <a:gridCol w="4211827">
                  <a:extLst>
                    <a:ext uri="{9D8B030D-6E8A-4147-A177-3AD203B41FA5}">
                      <a16:colId xmlns:a16="http://schemas.microsoft.com/office/drawing/2014/main" val="2655731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Hormone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Made By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Hormone Type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Stimulus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Response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829363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Renin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Kidneys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N/A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Increased sodium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111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Angiotensin 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Angiotensin Converting Enzyme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Peptide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Renin – released due to low sodium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Increase sodium reabsorption in proximal tubule: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Increase activity of Na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/H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 exchanger and Na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/K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 ATPase 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Constrict afferent arteriole (decreasing GFR)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183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Aldosterone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Adrenal Gland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Steroid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Angiotensin II and high K</a:t>
                      </a:r>
                      <a:r>
                        <a:rPr lang="en-US" sz="1600" baseline="300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Increase sodium reabsorption in collecting duct: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Increase Na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 and K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en-US" sz="1600" b="0" baseline="0" dirty="0">
                          <a:solidFill>
                            <a:schemeClr val="tx1"/>
                          </a:solidFill>
                        </a:rPr>
                        <a:t>channels in luminal membrane 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Increase activity of Na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/K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 ATPase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4617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Atrial Natriuretic Peptide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Cardiac atrial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Peptide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High blood pressure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Decrease sodium reabsorption: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Inhibit aldosterone secretion from adrenal glands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Dilates afferent arteriole (increasing GFR)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212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15673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4400" b="1" dirty="0">
                <a:solidFill>
                  <a:srgbClr val="4F2683"/>
                </a:solidFill>
                <a:latin typeface="+mn-lt"/>
              </a:rPr>
              <a:t>Chapter 9: </a:t>
            </a:r>
            <a:r>
              <a:rPr lang="fr-FR" sz="4400" b="1" dirty="0" err="1">
                <a:solidFill>
                  <a:srgbClr val="4F2683"/>
                </a:solidFill>
                <a:latin typeface="+mn-lt"/>
              </a:rPr>
              <a:t>Respiratory</a:t>
            </a:r>
            <a:br>
              <a:rPr lang="fr-FR" sz="4400" b="1" dirty="0">
                <a:solidFill>
                  <a:srgbClr val="4F2683"/>
                </a:solidFill>
                <a:latin typeface="+mn-lt"/>
              </a:rPr>
            </a:br>
            <a:r>
              <a:rPr lang="fr-FR" sz="4400" b="1" dirty="0">
                <a:solidFill>
                  <a:srgbClr val="4F2683"/>
                </a:solidFill>
                <a:latin typeface="+mn-lt"/>
              </a:rPr>
              <a:t>14 Questions on Exam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Professor: Dr. </a:t>
            </a:r>
            <a:r>
              <a:rPr lang="en-US" sz="2800" dirty="0" err="1"/>
              <a:t>Beye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308199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of Chapter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Anatomy of respiratory system</a:t>
            </a:r>
          </a:p>
          <a:p>
            <a:pPr marL="514350" indent="-514350">
              <a:buAutoNum type="arabicPeriod"/>
            </a:pPr>
            <a:r>
              <a:rPr lang="en-US" dirty="0"/>
              <a:t>Lung volume measurements</a:t>
            </a:r>
          </a:p>
          <a:p>
            <a:pPr marL="514350" indent="-514350">
              <a:buAutoNum type="arabicPeriod"/>
            </a:pPr>
            <a:r>
              <a:rPr lang="en-US" dirty="0"/>
              <a:t>Partial pressures and gas exchange</a:t>
            </a:r>
          </a:p>
          <a:p>
            <a:pPr marL="514350" indent="-514350">
              <a:buAutoNum type="arabicPeriod"/>
            </a:pPr>
            <a:r>
              <a:rPr lang="en-US" dirty="0"/>
              <a:t>Carbon dioxide transport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6771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Anatomy</a:t>
            </a:r>
            <a:endParaRPr lang="en-CA" sz="36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B40923AA-5876-4970-B574-0604F8E6E0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69595" y="1232548"/>
            <a:ext cx="4199769" cy="47449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2D52C4-6EFA-47FB-8E85-48459097D0CF}"/>
              </a:ext>
            </a:extLst>
          </p:cNvPr>
          <p:cNvSpPr txBox="1"/>
          <p:nvPr/>
        </p:nvSpPr>
        <p:spPr>
          <a:xfrm>
            <a:off x="1854679" y="2571373"/>
            <a:ext cx="1747466" cy="95410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Right Lung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3 Lobes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9D590C-8028-45ED-80F0-08B52374B6A2}"/>
              </a:ext>
            </a:extLst>
          </p:cNvPr>
          <p:cNvSpPr txBox="1"/>
          <p:nvPr/>
        </p:nvSpPr>
        <p:spPr>
          <a:xfrm>
            <a:off x="8336814" y="1332661"/>
            <a:ext cx="2089823" cy="353943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Left Lung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2 Lobes</a:t>
            </a:r>
          </a:p>
          <a:p>
            <a:pPr algn="ctr"/>
            <a:endParaRPr lang="en-US" sz="2800" dirty="0">
              <a:solidFill>
                <a:srgbClr val="FF0000"/>
              </a:solidFill>
            </a:endParaRP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Why? The heart sits on the left side of thoracic cavity</a:t>
            </a:r>
          </a:p>
        </p:txBody>
      </p:sp>
    </p:spTree>
    <p:extLst>
      <p:ext uri="{BB962C8B-B14F-4D97-AF65-F5344CB8AC3E}">
        <p14:creationId xmlns:p14="http://schemas.microsoft.com/office/powerpoint/2010/main" val="358617904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Anatomy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5652248" cy="4415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Muscles</a:t>
            </a:r>
          </a:p>
          <a:p>
            <a:pPr lvl="1"/>
            <a:r>
              <a:rPr lang="en-US" dirty="0"/>
              <a:t>Intercostal muscles (between ribs)</a:t>
            </a:r>
          </a:p>
          <a:p>
            <a:pPr lvl="1"/>
            <a:r>
              <a:rPr lang="en-US" dirty="0"/>
              <a:t>Diaphragm (bottom)</a:t>
            </a:r>
          </a:p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Pleural Layers</a:t>
            </a:r>
          </a:p>
          <a:p>
            <a:pPr lvl="1"/>
            <a:r>
              <a:rPr lang="en-US" dirty="0"/>
              <a:t>Visceral pleura (against lungs)</a:t>
            </a:r>
          </a:p>
          <a:p>
            <a:pPr lvl="1"/>
            <a:r>
              <a:rPr lang="en-US" dirty="0"/>
              <a:t>Intrapleural space/cavity</a:t>
            </a:r>
          </a:p>
          <a:p>
            <a:pPr lvl="1"/>
            <a:r>
              <a:rPr lang="en-US" dirty="0"/>
              <a:t>Parietal pleura (against chest wall)</a:t>
            </a:r>
          </a:p>
          <a:p>
            <a:pPr marL="0" indent="0">
              <a:buNone/>
            </a:pPr>
            <a:r>
              <a:rPr lang="en-US" u="sng" dirty="0">
                <a:solidFill>
                  <a:srgbClr val="FF0000"/>
                </a:solidFill>
              </a:rPr>
              <a:t>V</a:t>
            </a:r>
            <a:r>
              <a:rPr lang="en-US" dirty="0"/>
              <a:t>isceral</a:t>
            </a:r>
            <a:r>
              <a:rPr lang="en-US" dirty="0">
                <a:solidFill>
                  <a:srgbClr val="4F2683"/>
                </a:solidFill>
              </a:rPr>
              <a:t> = </a:t>
            </a:r>
            <a:r>
              <a:rPr lang="en-US" u="sng" dirty="0">
                <a:solidFill>
                  <a:srgbClr val="FF0000"/>
                </a:solidFill>
              </a:rPr>
              <a:t>V</a:t>
            </a:r>
            <a:r>
              <a:rPr lang="en-US" dirty="0"/>
              <a:t>ery close </a:t>
            </a:r>
          </a:p>
          <a:p>
            <a:pPr marL="0" indent="0">
              <a:buNone/>
            </a:pPr>
            <a:r>
              <a:rPr lang="en-US" u="sng" dirty="0">
                <a:solidFill>
                  <a:srgbClr val="FF0000"/>
                </a:solidFill>
              </a:rPr>
              <a:t>P</a:t>
            </a:r>
            <a:r>
              <a:rPr lang="en-US" dirty="0"/>
              <a:t>arietal</a:t>
            </a:r>
            <a:r>
              <a:rPr lang="en-US" dirty="0">
                <a:solidFill>
                  <a:srgbClr val="4F2683"/>
                </a:solidFill>
              </a:rPr>
              <a:t> = </a:t>
            </a:r>
            <a:r>
              <a:rPr lang="en-US" u="sng" dirty="0">
                <a:solidFill>
                  <a:srgbClr val="FF0000"/>
                </a:solidFill>
              </a:rPr>
              <a:t>P</a:t>
            </a:r>
            <a:r>
              <a:rPr lang="en-US" dirty="0"/>
              <a:t>retty close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767282-B7E3-4897-A343-F535FDEB7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706" y="1014589"/>
            <a:ext cx="3831094" cy="25645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8223BB-90A2-4158-BE15-4227D7A00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7342" y="3580344"/>
            <a:ext cx="2687470" cy="22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8940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Anatomy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5390072" cy="42116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Respiratory tract can be divided into two sections: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Conducting Zone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Respiratory Zone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B5C7CEEF-CB38-4A87-8C61-DB8A0ED95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562" y="1928400"/>
            <a:ext cx="7207020" cy="402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73990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Zones of Respiratory Tract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5AE2027D-E1FF-47B1-B758-9F6F2A941D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93092" y="1136376"/>
            <a:ext cx="8605816" cy="480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4175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Conducting Zone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06" y="3085522"/>
            <a:ext cx="5652248" cy="11793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“Conducting zone </a:t>
            </a:r>
            <a:r>
              <a:rPr lang="en-US" dirty="0">
                <a:solidFill>
                  <a:srgbClr val="FF0000"/>
                </a:solidFill>
              </a:rPr>
              <a:t>terminates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at</a:t>
            </a:r>
            <a:r>
              <a:rPr lang="en-US" dirty="0">
                <a:solidFill>
                  <a:srgbClr val="807F83"/>
                </a:solidFill>
              </a:rPr>
              <a:t> 	</a:t>
            </a:r>
            <a:r>
              <a:rPr lang="en-US" dirty="0">
                <a:solidFill>
                  <a:srgbClr val="FF0000"/>
                </a:solidFill>
              </a:rPr>
              <a:t>terminal </a:t>
            </a:r>
            <a:r>
              <a:rPr lang="en-US" dirty="0"/>
              <a:t>bronchioles”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E76CF0-4A57-47B0-B1C8-834CF021A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729" y="2632398"/>
            <a:ext cx="3185238" cy="3088749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9B7351A-39A3-4A12-B61D-1692A0558878}"/>
              </a:ext>
            </a:extLst>
          </p:cNvPr>
          <p:cNvGraphicFramePr/>
          <p:nvPr/>
        </p:nvGraphicFramePr>
        <p:xfrm>
          <a:off x="633506" y="1416030"/>
          <a:ext cx="10924988" cy="1097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8459980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Conducting Zone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5652248" cy="4415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Functions</a:t>
            </a:r>
          </a:p>
          <a:p>
            <a:r>
              <a:rPr lang="en-US" dirty="0"/>
              <a:t>Transport air to lungs</a:t>
            </a:r>
          </a:p>
          <a:p>
            <a:r>
              <a:rPr lang="en-US" dirty="0"/>
              <a:t>Filter, warm and moisten air</a:t>
            </a:r>
          </a:p>
          <a:p>
            <a:r>
              <a:rPr lang="en-US" dirty="0"/>
              <a:t>Microbial defense:</a:t>
            </a:r>
          </a:p>
          <a:p>
            <a:pPr lvl="1"/>
            <a:r>
              <a:rPr lang="en-US" dirty="0"/>
              <a:t>Bronchial epithelial cells are ciliated</a:t>
            </a:r>
          </a:p>
          <a:p>
            <a:pPr lvl="1"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Cilia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sweeps mucus with trapped micro-organisms towards the trachea</a:t>
            </a:r>
          </a:p>
          <a:p>
            <a:pPr lvl="1"/>
            <a:r>
              <a:rPr lang="en-US" dirty="0"/>
              <a:t>Smoking reduces function of cilia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FA337A-2D91-4FFA-858F-FF7430752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63" y="1462138"/>
            <a:ext cx="3608303" cy="317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9988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Respiratory Zone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855" y="3069428"/>
            <a:ext cx="5652248" cy="10979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“</a:t>
            </a:r>
            <a:r>
              <a:rPr lang="en-CA" dirty="0">
                <a:solidFill>
                  <a:srgbClr val="FF0000"/>
                </a:solidFill>
              </a:rPr>
              <a:t>Respiratory</a:t>
            </a:r>
            <a:r>
              <a:rPr lang="en-CA" dirty="0">
                <a:solidFill>
                  <a:srgbClr val="807F83"/>
                </a:solidFill>
              </a:rPr>
              <a:t> </a:t>
            </a:r>
            <a:r>
              <a:rPr lang="en-CA" dirty="0"/>
              <a:t>zone begins at </a:t>
            </a:r>
            <a:r>
              <a:rPr lang="en-CA" dirty="0">
                <a:solidFill>
                  <a:srgbClr val="807F83"/>
                </a:solidFill>
              </a:rPr>
              <a:t>	</a:t>
            </a:r>
            <a:r>
              <a:rPr lang="en-CA" dirty="0">
                <a:solidFill>
                  <a:srgbClr val="FF0000"/>
                </a:solidFill>
              </a:rPr>
              <a:t>respiratory</a:t>
            </a:r>
            <a:r>
              <a:rPr lang="en-CA" dirty="0">
                <a:solidFill>
                  <a:srgbClr val="807F83"/>
                </a:solidFill>
              </a:rPr>
              <a:t> </a:t>
            </a:r>
            <a:r>
              <a:rPr lang="en-CA" dirty="0"/>
              <a:t>bronchioles”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9B7351A-39A3-4A12-B61D-1692A0558878}"/>
              </a:ext>
            </a:extLst>
          </p:cNvPr>
          <p:cNvGraphicFramePr/>
          <p:nvPr/>
        </p:nvGraphicFramePr>
        <p:xfrm>
          <a:off x="1652494" y="1337630"/>
          <a:ext cx="8887012" cy="1097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8C6A5F90-8CAB-4EBB-9B28-39C66680BE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29855" y="2646018"/>
            <a:ext cx="3439622" cy="305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255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29" y="199662"/>
            <a:ext cx="10691541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Factors that minimize simple diffusion (p. 307)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FF636B91-DA44-4F7B-BEBD-EE8ABFEB8D3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297577"/>
                <a:ext cx="10453777" cy="452596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𝑅𝑎𝑡𝑒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𝑑𝑖𝑠𝑠𝑢𝑠𝑖𝑜𝑛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𝑔𝑟𝑎𝑑𝑖𝑒𝑛𝑡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𝑠𝑢𝑟𝑓𝑎𝑐𝑒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𝑎𝑟𝑒𝑎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𝑖𝑐𝑘𝑛𝑒𝑠𝑠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Huge surface area (300+ million alveoli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Blood flow velocity (slower flow = better reabsorption)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High pressure gradient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Thin membrane (BGB)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Rate of diffusion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FF636B91-DA44-4F7B-BEBD-EE8ABFEB8D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297577"/>
                <a:ext cx="10453777" cy="4525963"/>
              </a:xfrm>
              <a:blipFill>
                <a:blip r:embed="rId3"/>
                <a:stretch>
                  <a:fillRect l="-11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920340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856244"/>
          </a:xfrm>
        </p:spPr>
        <p:txBody>
          <a:bodyPr>
            <a:normAutofit fontScale="90000"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walls of the alveoli are composed of two types of cells, type I and II. The function of type II is to ______.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17271"/>
            <a:ext cx="10075877" cy="33685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Secrete surfactant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Trap dust and other debris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Replace mucus in the alveoli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Protect the lungs from bacterial invasion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0610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856244"/>
          </a:xfrm>
        </p:spPr>
        <p:txBody>
          <a:bodyPr>
            <a:normAutofit fontScale="90000"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walls of the alveoli are composed of two types of cells, type I and II. The function of type II is to ______.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17271"/>
            <a:ext cx="10075877" cy="33685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>
                <a:solidFill>
                  <a:srgbClr val="FF0000"/>
                </a:solidFill>
              </a:rPr>
              <a:t>Secrete surfactant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Trap dust and other debris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Replace mucus in the alveoli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Protect the lungs from bacterial invasion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2114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Respiratory Zone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FD141F8-3B01-412A-9873-C7239299C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53" y="1297577"/>
            <a:ext cx="6064623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b="1" dirty="0">
                <a:solidFill>
                  <a:srgbClr val="4F2683"/>
                </a:solidFill>
              </a:rPr>
              <a:t>Function</a:t>
            </a:r>
          </a:p>
          <a:p>
            <a:r>
              <a:rPr lang="en-CA" dirty="0"/>
              <a:t>Gas exchange in the alveoli at the blood gas barrier</a:t>
            </a:r>
          </a:p>
          <a:p>
            <a:pPr lvl="1"/>
            <a:r>
              <a:rPr lang="en-CA" dirty="0"/>
              <a:t>CO</a:t>
            </a:r>
            <a:r>
              <a:rPr lang="en-CA" baseline="30000" dirty="0"/>
              <a:t>2</a:t>
            </a:r>
            <a:r>
              <a:rPr lang="en-CA" dirty="0"/>
              <a:t> leaves blood supply into air</a:t>
            </a:r>
          </a:p>
          <a:p>
            <a:pPr lvl="1"/>
            <a:r>
              <a:rPr lang="en-CA" dirty="0"/>
              <a:t>O</a:t>
            </a:r>
            <a:r>
              <a:rPr lang="en-CA" baseline="30000" dirty="0"/>
              <a:t>2</a:t>
            </a:r>
            <a:r>
              <a:rPr lang="en-CA" dirty="0"/>
              <a:t> leaves air into blood supply</a:t>
            </a:r>
          </a:p>
          <a:p>
            <a:pPr marL="0" indent="0">
              <a:buNone/>
            </a:pPr>
            <a:r>
              <a:rPr lang="en-CA" b="1" dirty="0">
                <a:solidFill>
                  <a:srgbClr val="4F2683"/>
                </a:solidFill>
              </a:rPr>
              <a:t>Cells</a:t>
            </a:r>
          </a:p>
          <a:p>
            <a:pPr>
              <a:buClr>
                <a:schemeClr val="tx1"/>
              </a:buClr>
            </a:pPr>
            <a:r>
              <a:rPr lang="en-CA" dirty="0">
                <a:solidFill>
                  <a:srgbClr val="FF0000"/>
                </a:solidFill>
              </a:rPr>
              <a:t>Type 1 cell: </a:t>
            </a:r>
            <a:r>
              <a:rPr lang="en-CA" dirty="0"/>
              <a:t>flat and thin cells that form alveolar wall and allow for easy gas exchange between alveoli and capillary</a:t>
            </a:r>
          </a:p>
          <a:p>
            <a:pPr>
              <a:buClr>
                <a:schemeClr val="tx1"/>
              </a:buClr>
            </a:pPr>
            <a:r>
              <a:rPr lang="en-CA" dirty="0">
                <a:solidFill>
                  <a:srgbClr val="FF0000"/>
                </a:solidFill>
              </a:rPr>
              <a:t>Type 2 cell: </a:t>
            </a:r>
            <a:r>
              <a:rPr lang="en-CA" dirty="0"/>
              <a:t>secrete surfactant</a:t>
            </a:r>
          </a:p>
          <a:p>
            <a:pPr>
              <a:buClr>
                <a:schemeClr val="tx1"/>
              </a:buClr>
            </a:pPr>
            <a:r>
              <a:rPr lang="en-CA" dirty="0">
                <a:solidFill>
                  <a:srgbClr val="FF0000"/>
                </a:solidFill>
              </a:rPr>
              <a:t>Macrophages: </a:t>
            </a:r>
            <a:r>
              <a:rPr lang="en-CA" dirty="0"/>
              <a:t>destroy microorganisms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DBDD37-D428-4DB3-AE99-A914D7729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9975" y="1209085"/>
            <a:ext cx="2271059" cy="22123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46D582-60BD-4E0A-B1A6-69337ADEB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0440" y="1184110"/>
            <a:ext cx="2778497" cy="23637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76D326B-F568-4165-BC58-74A0135120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3662319"/>
            <a:ext cx="3264489" cy="235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35007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200 pound 20 year old man has a tidal volume of 500 mL and a respiratory rate of 10 breaths per minute.  What is his anatomical dead space ventilation per minute?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9237"/>
            <a:ext cx="10075877" cy="413656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5 liters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2 liters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3000 </a:t>
            </a:r>
            <a:r>
              <a:rPr lang="en-US" dirty="0" err="1"/>
              <a:t>Ml</a:t>
            </a:r>
            <a:endParaRPr lang="en-US" dirty="0"/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200 mL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A659F2-DBB1-4221-9C1D-C5DEB13239A1}"/>
              </a:ext>
            </a:extLst>
          </p:cNvPr>
          <p:cNvSpPr txBox="1"/>
          <p:nvPr/>
        </p:nvSpPr>
        <p:spPr>
          <a:xfrm>
            <a:off x="4666891" y="2173856"/>
            <a:ext cx="33877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4F2683"/>
                </a:solidFill>
              </a:rPr>
              <a:t>V</a:t>
            </a:r>
            <a:r>
              <a:rPr lang="en-US" sz="2000" b="1" baseline="-25000" dirty="0">
                <a:solidFill>
                  <a:srgbClr val="4F2683"/>
                </a:solidFill>
              </a:rPr>
              <a:t>D</a:t>
            </a:r>
            <a:r>
              <a:rPr lang="en-US" sz="2000" b="1" dirty="0">
                <a:solidFill>
                  <a:srgbClr val="4F2683"/>
                </a:solidFill>
              </a:rPr>
              <a:t>= Weight x Respiratory Rate</a:t>
            </a:r>
            <a:endParaRPr lang="en-US" sz="2000" dirty="0">
              <a:solidFill>
                <a:srgbClr val="4F268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35223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200 pound 20 year old man has a tidal volume of 500 mL and a respiratory rate of 10 breaths per minute.  What is his anatomical dead space ventilation per minute?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9237"/>
            <a:ext cx="10075877" cy="413656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5 liters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solidFill>
                  <a:srgbClr val="FF0000"/>
                </a:solidFill>
              </a:rPr>
              <a:t>2 liters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3000 </a:t>
            </a:r>
            <a:r>
              <a:rPr lang="en-US" dirty="0" err="1"/>
              <a:t>Ml</a:t>
            </a:r>
            <a:endParaRPr lang="en-US" dirty="0"/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200 mL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06DDC8-F255-43F1-BFB6-19F21732F448}"/>
              </a:ext>
            </a:extLst>
          </p:cNvPr>
          <p:cNvSpPr txBox="1"/>
          <p:nvPr/>
        </p:nvSpPr>
        <p:spPr>
          <a:xfrm>
            <a:off x="4666891" y="2173856"/>
            <a:ext cx="33877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4F2683"/>
                </a:solidFill>
              </a:rPr>
              <a:t>V</a:t>
            </a:r>
            <a:r>
              <a:rPr lang="en-US" sz="2000" b="1" baseline="-25000" dirty="0">
                <a:solidFill>
                  <a:srgbClr val="4F2683"/>
                </a:solidFill>
              </a:rPr>
              <a:t>D</a:t>
            </a:r>
            <a:r>
              <a:rPr lang="en-US" sz="2000" b="1" dirty="0">
                <a:solidFill>
                  <a:srgbClr val="4F2683"/>
                </a:solidFill>
              </a:rPr>
              <a:t>= Weight x Respiratory Rate</a:t>
            </a:r>
          </a:p>
          <a:p>
            <a:r>
              <a:rPr lang="en-US" sz="2000" b="1" dirty="0">
                <a:solidFill>
                  <a:srgbClr val="4F2683"/>
                </a:solidFill>
              </a:rPr>
              <a:t>     = 200 X 10 </a:t>
            </a:r>
          </a:p>
          <a:p>
            <a:r>
              <a:rPr lang="en-US" sz="2000" b="1" dirty="0">
                <a:solidFill>
                  <a:srgbClr val="4F2683"/>
                </a:solidFill>
              </a:rPr>
              <a:t>     = 2000 mL </a:t>
            </a:r>
            <a:r>
              <a:rPr lang="en-US" sz="2000" b="1" dirty="0">
                <a:solidFill>
                  <a:srgbClr val="4F2683"/>
                </a:solidFill>
                <a:sym typeface="Wingdings" panose="05000000000000000000" pitchFamily="2" charset="2"/>
              </a:rPr>
              <a:t> 2 </a:t>
            </a:r>
            <a:r>
              <a:rPr lang="en-US" sz="2000" b="1" dirty="0" err="1">
                <a:solidFill>
                  <a:srgbClr val="4F2683"/>
                </a:solidFill>
                <a:sym typeface="Wingdings" panose="05000000000000000000" pitchFamily="2" charset="2"/>
              </a:rPr>
              <a:t>Litres</a:t>
            </a:r>
            <a:endParaRPr lang="en-US" sz="2000" dirty="0">
              <a:solidFill>
                <a:srgbClr val="4F268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45552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Ventilation Calculations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Tidal Volume</a:t>
            </a:r>
            <a:r>
              <a:rPr lang="en-US" dirty="0"/>
              <a:t>: Amount of air entering lungs in one breath during normal inhalation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Respiratory Rate</a:t>
            </a:r>
            <a:r>
              <a:rPr lang="en-US" dirty="0"/>
              <a:t>: # of breaths per minute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Pulmonary Ventilation (V</a:t>
            </a:r>
            <a:r>
              <a:rPr lang="en-US" baseline="-25000" dirty="0">
                <a:solidFill>
                  <a:srgbClr val="FF0000"/>
                </a:solidFill>
              </a:rPr>
              <a:t>E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/>
              <a:t>: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Amount of air entering lungs (both zones) per minute</a:t>
            </a:r>
          </a:p>
          <a:p>
            <a:pPr marL="0" indent="0">
              <a:buNone/>
            </a:pPr>
            <a:r>
              <a:rPr lang="en-US" dirty="0">
                <a:solidFill>
                  <a:srgbClr val="807F83"/>
                </a:solidFill>
              </a:rPr>
              <a:t>			</a:t>
            </a:r>
            <a:r>
              <a:rPr lang="en-US" dirty="0"/>
              <a:t>V</a:t>
            </a:r>
            <a:r>
              <a:rPr lang="en-US" baseline="-25000" dirty="0"/>
              <a:t>E </a:t>
            </a:r>
            <a:r>
              <a:rPr lang="en-US" dirty="0"/>
              <a:t>= Tidal Volume x Respiratory Rate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Anatomical Dead Space Ventilation (V</a:t>
            </a:r>
            <a:r>
              <a:rPr lang="en-US" baseline="-25000" dirty="0">
                <a:solidFill>
                  <a:srgbClr val="FF0000"/>
                </a:solidFill>
              </a:rPr>
              <a:t>D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/>
              <a:t>: Amount of air not involved in gas exchange (Anatomical dead space = 1 mL/pound)</a:t>
            </a:r>
          </a:p>
          <a:p>
            <a:pPr marL="0" indent="0">
              <a:buNone/>
            </a:pPr>
            <a:r>
              <a:rPr lang="en-US" dirty="0"/>
              <a:t>			V</a:t>
            </a:r>
            <a:r>
              <a:rPr lang="en-US" baseline="-25000" dirty="0"/>
              <a:t>D </a:t>
            </a:r>
            <a:r>
              <a:rPr lang="en-US" dirty="0"/>
              <a:t>= Weight x Respiratory Rate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Alveolar Ventilation (V</a:t>
            </a:r>
            <a:r>
              <a:rPr lang="en-US" baseline="-25000" dirty="0">
                <a:solidFill>
                  <a:srgbClr val="FF0000"/>
                </a:solidFill>
              </a:rPr>
              <a:t>A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/>
              <a:t>: Amount of air entering only the respiratory zone per minute</a:t>
            </a:r>
          </a:p>
          <a:p>
            <a:pPr marL="0" indent="0">
              <a:buNone/>
            </a:pPr>
            <a:r>
              <a:rPr lang="en-US" dirty="0"/>
              <a:t>			V</a:t>
            </a:r>
            <a:r>
              <a:rPr lang="en-US" baseline="-25000" dirty="0"/>
              <a:t>A </a:t>
            </a:r>
            <a:r>
              <a:rPr lang="en-US" dirty="0"/>
              <a:t>= V</a:t>
            </a:r>
            <a:r>
              <a:rPr lang="en-US" baseline="-25000" dirty="0"/>
              <a:t>E </a:t>
            </a:r>
            <a:r>
              <a:rPr lang="en-US" dirty="0"/>
              <a:t>- V</a:t>
            </a:r>
            <a:r>
              <a:rPr lang="en-US" baseline="-25000" dirty="0"/>
              <a:t>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415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Ventilation Calculations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Example: For a 150 </a:t>
            </a:r>
            <a:r>
              <a:rPr lang="en-US" dirty="0" err="1"/>
              <a:t>lb</a:t>
            </a:r>
            <a:r>
              <a:rPr lang="en-US" dirty="0"/>
              <a:t> individual with respiratory rate of 30 breaths/min and tidal volume of 200 mL/breath</a:t>
            </a:r>
          </a:p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   </a:t>
            </a:r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E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= Tidal Volume x Respiratory Rate</a:t>
            </a:r>
          </a:p>
          <a:p>
            <a:pPr marL="0" indent="0">
              <a:buNone/>
            </a:pPr>
            <a:r>
              <a:rPr lang="en-US" dirty="0"/>
              <a:t>        = 200 x 30</a:t>
            </a:r>
          </a:p>
          <a:p>
            <a:pPr marL="0" indent="0">
              <a:buNone/>
            </a:pPr>
            <a:r>
              <a:rPr lang="en-US" dirty="0"/>
              <a:t>        = 6000 mL/min</a:t>
            </a:r>
          </a:p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   </a:t>
            </a:r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D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= Weight x Respiratory Rate</a:t>
            </a:r>
          </a:p>
          <a:p>
            <a:pPr marL="0" indent="0">
              <a:buNone/>
            </a:pPr>
            <a:r>
              <a:rPr lang="en-US" dirty="0"/>
              <a:t>         = 150 x 30</a:t>
            </a:r>
          </a:p>
          <a:p>
            <a:pPr marL="0" indent="0">
              <a:buNone/>
            </a:pPr>
            <a:r>
              <a:rPr lang="en-US" dirty="0"/>
              <a:t>         = 4500 mL/min</a:t>
            </a:r>
          </a:p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   </a:t>
            </a:r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A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= V</a:t>
            </a:r>
            <a:r>
              <a:rPr lang="en-US" baseline="-25000" dirty="0"/>
              <a:t>E </a:t>
            </a:r>
            <a:r>
              <a:rPr lang="en-US" dirty="0"/>
              <a:t>– V</a:t>
            </a:r>
            <a:r>
              <a:rPr lang="en-US" baseline="-25000" dirty="0"/>
              <a:t>D</a:t>
            </a:r>
          </a:p>
          <a:p>
            <a:pPr marL="0" indent="0">
              <a:buNone/>
            </a:pPr>
            <a:r>
              <a:rPr lang="en-US" dirty="0"/>
              <a:t>         = 6000 – 4500</a:t>
            </a:r>
          </a:p>
          <a:p>
            <a:pPr marL="0" indent="0">
              <a:buNone/>
            </a:pPr>
            <a:r>
              <a:rPr lang="en-US" dirty="0"/>
              <a:t>         = 1500 mL/min</a:t>
            </a:r>
          </a:p>
          <a:p>
            <a:pPr marL="0" indent="0">
              <a:buNone/>
            </a:pPr>
            <a:r>
              <a:rPr lang="en-US" dirty="0"/>
              <a:t>By changing your pattern of breathing, you can alter how much air is actually available for gas exchange (V</a:t>
            </a:r>
            <a:r>
              <a:rPr lang="en-US" baseline="-25000" dirty="0"/>
              <a:t>A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14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head out for a run. About 5 minutes in, you notice you are breathing pretty hard. What is happening in your thoracic cavity?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CA" sz="2800" dirty="0"/>
              <a:t>your external intercostals are contracting during exhalation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CA" sz="2800" dirty="0"/>
              <a:t>your diaphragm is relaxing during inhalation</a:t>
            </a:r>
            <a:endParaRPr lang="en-US" sz="2800" dirty="0"/>
          </a:p>
          <a:p>
            <a:pPr marL="512550" lvl="1" indent="-457200">
              <a:buFont typeface="+mj-lt"/>
              <a:buAutoNum type="alphaLcParenR"/>
            </a:pPr>
            <a:r>
              <a:rPr lang="en-CA" sz="2800" dirty="0"/>
              <a:t>your intrapulmonary pressure will match the atmospheric pressure during exhalation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CA" sz="2800" dirty="0"/>
              <a:t>your internal intercostal muscles will pull your ribcage down and inwards during exhalation</a:t>
            </a:r>
            <a:endParaRPr lang="en-US" sz="2800" dirty="0"/>
          </a:p>
          <a:p>
            <a:pPr marL="0" indent="0">
              <a:buNone/>
            </a:pP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72029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head out for a run. About 5 minutes in, you notice you are breathing pretty hard. What is happening in your thoracic cavity?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CA" sz="2800" dirty="0"/>
              <a:t>your external intercostals are contracting during exhalation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CA" sz="2800" dirty="0"/>
              <a:t>your diaphragm is relaxing during inhalation</a:t>
            </a:r>
            <a:endParaRPr lang="en-US" sz="2800" dirty="0"/>
          </a:p>
          <a:p>
            <a:pPr marL="512550" lvl="1" indent="-457200">
              <a:buFont typeface="+mj-lt"/>
              <a:buAutoNum type="alphaLcParenR"/>
            </a:pPr>
            <a:r>
              <a:rPr lang="en-CA" sz="2800" dirty="0"/>
              <a:t>your intrapulmonary pressure will match the atmospheric pressure during exhalation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CA" sz="2800" dirty="0">
                <a:solidFill>
                  <a:srgbClr val="FF0000"/>
                </a:solidFill>
              </a:rPr>
              <a:t>your internal intercostal muscles will pull your ribcage down and inwards during exhalation</a:t>
            </a:r>
            <a:endParaRPr lang="en-US" sz="28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82176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Inhalation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624" y="1374194"/>
            <a:ext cx="7064187" cy="45010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Diaphragm and external intercostal muscles contract (Diaphragm moves down and intercostals pull ribcage up and out)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Thoracic cavity expands (Increase volume)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Decrease intrapulmonary pressure by Boyle’s law (&lt;760 mmHg)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Air moves in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2E42C6-C891-4B08-BB3F-0BE856CAA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253" y="1374194"/>
            <a:ext cx="3518630" cy="4281118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C136ADC-A02E-407D-A337-0800B0409CE3}"/>
              </a:ext>
            </a:extLst>
          </p:cNvPr>
          <p:cNvSpPr/>
          <p:nvPr/>
        </p:nvSpPr>
        <p:spPr>
          <a:xfrm rot="5400000">
            <a:off x="3943038" y="2619250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B5E64EF-2833-4CEA-9BFB-EC290E898ABC}"/>
              </a:ext>
            </a:extLst>
          </p:cNvPr>
          <p:cNvSpPr/>
          <p:nvPr/>
        </p:nvSpPr>
        <p:spPr>
          <a:xfrm rot="5400000">
            <a:off x="3943038" y="3614796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4250753-F0B3-476D-9BCF-61F05291E10F}"/>
              </a:ext>
            </a:extLst>
          </p:cNvPr>
          <p:cNvSpPr/>
          <p:nvPr/>
        </p:nvSpPr>
        <p:spPr>
          <a:xfrm rot="5400000">
            <a:off x="3943038" y="4902725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367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Effects of Changing Ventilation (p. 324)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636B91-DA44-4F7B-BEBD-EE8ABFEB8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97577"/>
            <a:ext cx="10453777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Changing ventilation affects arterial PO</a:t>
            </a:r>
            <a:r>
              <a:rPr lang="en-US" baseline="-25000" dirty="0"/>
              <a:t>2</a:t>
            </a:r>
            <a:r>
              <a:rPr lang="en-US" dirty="0"/>
              <a:t>, PCO</a:t>
            </a:r>
            <a:r>
              <a:rPr lang="en-US" baseline="-25000" dirty="0"/>
              <a:t>2</a:t>
            </a:r>
            <a:r>
              <a:rPr lang="en-US" dirty="0"/>
              <a:t> and pH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Holding breath without changing metabolic activity</a:t>
            </a:r>
          </a:p>
          <a:p>
            <a:pPr lvl="1"/>
            <a:r>
              <a:rPr lang="en-US" dirty="0"/>
              <a:t>   PO</a:t>
            </a:r>
            <a:r>
              <a:rPr lang="en-US" baseline="-25000" dirty="0"/>
              <a:t>2</a:t>
            </a:r>
          </a:p>
          <a:p>
            <a:pPr lvl="1"/>
            <a:r>
              <a:rPr lang="en-US" dirty="0"/>
              <a:t>   PCO</a:t>
            </a:r>
            <a:r>
              <a:rPr lang="en-US" baseline="-25000" dirty="0"/>
              <a:t>2</a:t>
            </a:r>
            <a:r>
              <a:rPr lang="en-US" dirty="0"/>
              <a:t> (  H</a:t>
            </a:r>
            <a:r>
              <a:rPr lang="en-US" baseline="30000" dirty="0"/>
              <a:t>+</a:t>
            </a:r>
            <a:r>
              <a:rPr lang="en-US" dirty="0"/>
              <a:t> =   pH)</a:t>
            </a:r>
          </a:p>
          <a:p>
            <a:pPr marL="457200" lvl="1" indent="0">
              <a:buNone/>
            </a:pPr>
            <a:endParaRPr lang="en-US" dirty="0"/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Hyperventilating without changing metabolic activity</a:t>
            </a:r>
          </a:p>
          <a:p>
            <a:pPr lvl="1"/>
            <a:r>
              <a:rPr lang="en-US" dirty="0"/>
              <a:t>   PO</a:t>
            </a:r>
            <a:r>
              <a:rPr lang="en-US" baseline="-25000" dirty="0"/>
              <a:t>2</a:t>
            </a:r>
          </a:p>
          <a:p>
            <a:pPr lvl="1"/>
            <a:r>
              <a:rPr lang="en-US" dirty="0"/>
              <a:t>   PCO</a:t>
            </a:r>
            <a:r>
              <a:rPr lang="en-US" baseline="-25000" dirty="0"/>
              <a:t>2</a:t>
            </a:r>
            <a:r>
              <a:rPr lang="en-US" dirty="0"/>
              <a:t> (  H</a:t>
            </a:r>
            <a:r>
              <a:rPr lang="en-US" baseline="30000" dirty="0"/>
              <a:t>+</a:t>
            </a:r>
            <a:r>
              <a:rPr lang="en-US" dirty="0"/>
              <a:t> =   pH)</a:t>
            </a:r>
          </a:p>
          <a:p>
            <a:pPr marL="457200" lvl="1" indent="0">
              <a:buNone/>
            </a:pPr>
            <a:endParaRPr lang="en-US" dirty="0"/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Increase metabolic activity without changing ventilation</a:t>
            </a:r>
          </a:p>
          <a:p>
            <a:pPr lvl="1"/>
            <a:r>
              <a:rPr lang="en-US" dirty="0"/>
              <a:t>   PO</a:t>
            </a:r>
            <a:r>
              <a:rPr lang="en-US" baseline="-25000" dirty="0"/>
              <a:t>2</a:t>
            </a:r>
          </a:p>
          <a:p>
            <a:pPr lvl="1"/>
            <a:r>
              <a:rPr lang="en-US" dirty="0"/>
              <a:t>   PCO</a:t>
            </a:r>
            <a:r>
              <a:rPr lang="en-US" baseline="-25000" dirty="0"/>
              <a:t>2</a:t>
            </a:r>
            <a:r>
              <a:rPr lang="en-US" dirty="0"/>
              <a:t> (  H</a:t>
            </a:r>
            <a:r>
              <a:rPr lang="en-US" baseline="30000" dirty="0"/>
              <a:t>+</a:t>
            </a:r>
            <a:r>
              <a:rPr lang="en-US" dirty="0"/>
              <a:t> =   pH)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1041AD6-BEAE-448B-A62C-44BB476BB202}"/>
              </a:ext>
            </a:extLst>
          </p:cNvPr>
          <p:cNvCxnSpPr>
            <a:cxnSpLocks/>
          </p:cNvCxnSpPr>
          <p:nvPr/>
        </p:nvCxnSpPr>
        <p:spPr>
          <a:xfrm>
            <a:off x="1734600" y="5035076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9AE0212-6334-4BF6-98CE-75B2074D4E99}"/>
              </a:ext>
            </a:extLst>
          </p:cNvPr>
          <p:cNvCxnSpPr>
            <a:cxnSpLocks/>
          </p:cNvCxnSpPr>
          <p:nvPr/>
        </p:nvCxnSpPr>
        <p:spPr>
          <a:xfrm flipV="1">
            <a:off x="1740405" y="5353773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DAAB6B-4A55-4DA0-B48C-13F7CFA845EE}"/>
              </a:ext>
            </a:extLst>
          </p:cNvPr>
          <p:cNvCxnSpPr>
            <a:cxnSpLocks/>
          </p:cNvCxnSpPr>
          <p:nvPr/>
        </p:nvCxnSpPr>
        <p:spPr>
          <a:xfrm>
            <a:off x="1740405" y="3926399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00FA756-6424-452B-9C78-95A0EFCD8C72}"/>
              </a:ext>
            </a:extLst>
          </p:cNvPr>
          <p:cNvCxnSpPr>
            <a:cxnSpLocks/>
          </p:cNvCxnSpPr>
          <p:nvPr/>
        </p:nvCxnSpPr>
        <p:spPr>
          <a:xfrm>
            <a:off x="1735644" y="2146788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33796CC-4F6B-4024-9C9F-A7CC2C907D16}"/>
              </a:ext>
            </a:extLst>
          </p:cNvPr>
          <p:cNvCxnSpPr>
            <a:cxnSpLocks/>
          </p:cNvCxnSpPr>
          <p:nvPr/>
        </p:nvCxnSpPr>
        <p:spPr>
          <a:xfrm flipV="1">
            <a:off x="1739947" y="3564948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BF37798-0F58-4FD8-A190-BE5F44999D70}"/>
              </a:ext>
            </a:extLst>
          </p:cNvPr>
          <p:cNvCxnSpPr>
            <a:cxnSpLocks/>
          </p:cNvCxnSpPr>
          <p:nvPr/>
        </p:nvCxnSpPr>
        <p:spPr>
          <a:xfrm flipV="1">
            <a:off x="1735644" y="2465122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EF3722F-5845-4D2C-9368-D68E7580C909}"/>
              </a:ext>
            </a:extLst>
          </p:cNvPr>
          <p:cNvCxnSpPr>
            <a:cxnSpLocks/>
          </p:cNvCxnSpPr>
          <p:nvPr/>
        </p:nvCxnSpPr>
        <p:spPr>
          <a:xfrm flipV="1">
            <a:off x="2605723" y="2479849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10DE666-B259-4669-AC7C-16C7985B04B1}"/>
              </a:ext>
            </a:extLst>
          </p:cNvPr>
          <p:cNvCxnSpPr>
            <a:cxnSpLocks/>
          </p:cNvCxnSpPr>
          <p:nvPr/>
        </p:nvCxnSpPr>
        <p:spPr>
          <a:xfrm flipV="1">
            <a:off x="3252792" y="3917632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D0B4A3B-1875-456D-8522-5163AB823E14}"/>
              </a:ext>
            </a:extLst>
          </p:cNvPr>
          <p:cNvCxnSpPr>
            <a:cxnSpLocks/>
          </p:cNvCxnSpPr>
          <p:nvPr/>
        </p:nvCxnSpPr>
        <p:spPr>
          <a:xfrm flipV="1">
            <a:off x="2597097" y="5345142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8ACAFB4-308C-4662-927E-2A5F8C93E133}"/>
              </a:ext>
            </a:extLst>
          </p:cNvPr>
          <p:cNvCxnSpPr>
            <a:cxnSpLocks/>
          </p:cNvCxnSpPr>
          <p:nvPr/>
        </p:nvCxnSpPr>
        <p:spPr>
          <a:xfrm>
            <a:off x="3244454" y="5379786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EE106AC-D8A9-49ED-938F-C260DC464B85}"/>
              </a:ext>
            </a:extLst>
          </p:cNvPr>
          <p:cNvCxnSpPr>
            <a:cxnSpLocks/>
          </p:cNvCxnSpPr>
          <p:nvPr/>
        </p:nvCxnSpPr>
        <p:spPr>
          <a:xfrm>
            <a:off x="2594572" y="3928783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26735C-E6F9-4CDF-9907-CAB479D59226}"/>
              </a:ext>
            </a:extLst>
          </p:cNvPr>
          <p:cNvCxnSpPr>
            <a:cxnSpLocks/>
          </p:cNvCxnSpPr>
          <p:nvPr/>
        </p:nvCxnSpPr>
        <p:spPr>
          <a:xfrm>
            <a:off x="3241929" y="2517019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F6009E7-05D4-4B06-8C1E-2D48DFBD7C93}"/>
              </a:ext>
            </a:extLst>
          </p:cNvPr>
          <p:cNvSpPr txBox="1"/>
          <p:nvPr/>
        </p:nvSpPr>
        <p:spPr>
          <a:xfrm>
            <a:off x="4079030" y="2159819"/>
            <a:ext cx="6648693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Less O</a:t>
            </a:r>
            <a:r>
              <a:rPr lang="en-US" baseline="-25000" dirty="0"/>
              <a:t>2</a:t>
            </a:r>
            <a:r>
              <a:rPr lang="en-US" dirty="0"/>
              <a:t> coming in at alveolar capillaries,</a:t>
            </a:r>
          </a:p>
          <a:p>
            <a:r>
              <a:rPr lang="en-US" dirty="0"/>
              <a:t>Less CO</a:t>
            </a:r>
            <a:r>
              <a:rPr lang="en-US" baseline="-25000" dirty="0"/>
              <a:t>2</a:t>
            </a:r>
            <a:r>
              <a:rPr lang="en-US" dirty="0"/>
              <a:t> leaving at alveolar capillaries (i.e. build up in blood)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086FBD-8B5D-42B2-820B-65F415660DEE}"/>
              </a:ext>
            </a:extLst>
          </p:cNvPr>
          <p:cNvSpPr txBox="1"/>
          <p:nvPr/>
        </p:nvSpPr>
        <p:spPr>
          <a:xfrm>
            <a:off x="4079030" y="3569855"/>
            <a:ext cx="6648693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More O</a:t>
            </a:r>
            <a:r>
              <a:rPr lang="en-US" baseline="-25000" dirty="0"/>
              <a:t>2</a:t>
            </a:r>
            <a:r>
              <a:rPr lang="en-US" dirty="0"/>
              <a:t> coming in at alveolar capillaries,</a:t>
            </a:r>
          </a:p>
          <a:p>
            <a:r>
              <a:rPr lang="en-US" dirty="0"/>
              <a:t>More CO</a:t>
            </a:r>
            <a:r>
              <a:rPr lang="en-US" baseline="-25000" dirty="0"/>
              <a:t>2</a:t>
            </a:r>
            <a:r>
              <a:rPr lang="en-US" dirty="0"/>
              <a:t> leaving at alveolar capillaries (i.e. less in blood)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EE8DFB-3DA8-4C22-91FE-EC0B6850B42E}"/>
              </a:ext>
            </a:extLst>
          </p:cNvPr>
          <p:cNvSpPr txBox="1"/>
          <p:nvPr/>
        </p:nvSpPr>
        <p:spPr>
          <a:xfrm>
            <a:off x="4079029" y="5039227"/>
            <a:ext cx="6648693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More O</a:t>
            </a:r>
            <a:r>
              <a:rPr lang="en-US" baseline="-25000" dirty="0"/>
              <a:t>2</a:t>
            </a:r>
            <a:r>
              <a:rPr lang="en-US" dirty="0"/>
              <a:t> leaving at systemic capillaries (i.e. less in blood), </a:t>
            </a:r>
          </a:p>
          <a:p>
            <a:r>
              <a:rPr lang="en-US" dirty="0"/>
              <a:t>More CO</a:t>
            </a:r>
            <a:r>
              <a:rPr lang="en-US" baseline="-25000" dirty="0"/>
              <a:t>2</a:t>
            </a:r>
            <a:r>
              <a:rPr lang="en-US" dirty="0"/>
              <a:t> entering at systemic capillaries</a:t>
            </a:r>
          </a:p>
        </p:txBody>
      </p:sp>
    </p:spTree>
    <p:extLst>
      <p:ext uri="{BB962C8B-B14F-4D97-AF65-F5344CB8AC3E}">
        <p14:creationId xmlns:p14="http://schemas.microsoft.com/office/powerpoint/2010/main" val="38449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Exhalation (Passive)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624" y="1374194"/>
            <a:ext cx="7064187" cy="45010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Diaphragm and external intercostal muscles relax (Diaphragm moves up and ribcage gets smaller)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Thoracic cavity decreases in volume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Increase intrapulmonary pressure by Boyle’s law (&gt;760 mmHg)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Air moves out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C136ADC-A02E-407D-A337-0800B0409CE3}"/>
              </a:ext>
            </a:extLst>
          </p:cNvPr>
          <p:cNvSpPr/>
          <p:nvPr/>
        </p:nvSpPr>
        <p:spPr>
          <a:xfrm rot="5400000">
            <a:off x="3943038" y="2619250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B5E64EF-2833-4CEA-9BFB-EC290E898ABC}"/>
              </a:ext>
            </a:extLst>
          </p:cNvPr>
          <p:cNvSpPr/>
          <p:nvPr/>
        </p:nvSpPr>
        <p:spPr>
          <a:xfrm rot="5400000">
            <a:off x="3943038" y="3614796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4250753-F0B3-476D-9BCF-61F05291E10F}"/>
              </a:ext>
            </a:extLst>
          </p:cNvPr>
          <p:cNvSpPr/>
          <p:nvPr/>
        </p:nvSpPr>
        <p:spPr>
          <a:xfrm rot="5400000">
            <a:off x="3943038" y="4902725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2A59B5-392A-42F6-B273-E4D137353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400" y="1410171"/>
            <a:ext cx="3795059" cy="403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06285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Exhalation (Active - Exercise)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624" y="1374194"/>
            <a:ext cx="7064187" cy="450103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Diaphragm and external intercostal muscles relax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Internal intercostals, obliques and rectus </a:t>
            </a:r>
            <a:r>
              <a:rPr lang="en-US" dirty="0" err="1">
                <a:solidFill>
                  <a:srgbClr val="FF0000"/>
                </a:solidFill>
              </a:rPr>
              <a:t>abdominus</a:t>
            </a:r>
            <a:r>
              <a:rPr lang="en-US" dirty="0">
                <a:solidFill>
                  <a:srgbClr val="FF0000"/>
                </a:solidFill>
              </a:rPr>
              <a:t> contract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/>
              <a:t>Thoracic cavity decreases in volume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/>
              <a:t>Increase intrapulmonary pressure by Boyle’s law (&gt;760 mmHg)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Air moves out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C136ADC-A02E-407D-A337-0800B0409CE3}"/>
              </a:ext>
            </a:extLst>
          </p:cNvPr>
          <p:cNvSpPr/>
          <p:nvPr/>
        </p:nvSpPr>
        <p:spPr>
          <a:xfrm rot="5400000">
            <a:off x="3943038" y="2619250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B5E64EF-2833-4CEA-9BFB-EC290E898ABC}"/>
              </a:ext>
            </a:extLst>
          </p:cNvPr>
          <p:cNvSpPr/>
          <p:nvPr/>
        </p:nvSpPr>
        <p:spPr>
          <a:xfrm rot="5400000">
            <a:off x="3943038" y="3614796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4250753-F0B3-476D-9BCF-61F05291E10F}"/>
              </a:ext>
            </a:extLst>
          </p:cNvPr>
          <p:cNvSpPr/>
          <p:nvPr/>
        </p:nvSpPr>
        <p:spPr>
          <a:xfrm rot="5400000">
            <a:off x="3943038" y="4902725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2E1931D-7AEC-49E4-900E-468A04096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1521" y="1374194"/>
            <a:ext cx="2842279" cy="394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1038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During active exhalation (exercise), which of</a:t>
            </a:r>
            <a:b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following muscles are contracting?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9237"/>
            <a:ext cx="10075877" cy="413656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1. Obliques</a:t>
            </a:r>
          </a:p>
          <a:p>
            <a:pPr marL="0" indent="0">
              <a:buNone/>
            </a:pPr>
            <a:r>
              <a:rPr lang="en-US" dirty="0"/>
              <a:t>2. Diaphragm</a:t>
            </a:r>
          </a:p>
          <a:p>
            <a:pPr marL="0" indent="0">
              <a:buNone/>
            </a:pPr>
            <a:r>
              <a:rPr lang="en-US" dirty="0"/>
              <a:t>3. Internal intercostals</a:t>
            </a:r>
          </a:p>
          <a:p>
            <a:pPr marL="0" indent="0">
              <a:buNone/>
            </a:pPr>
            <a:r>
              <a:rPr lang="en-US" dirty="0"/>
              <a:t>4. External intercostals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A. 1, 2 and 3 are correct</a:t>
            </a:r>
          </a:p>
          <a:p>
            <a:pPr marL="0" indent="0">
              <a:buNone/>
            </a:pPr>
            <a:r>
              <a:rPr lang="en-US" dirty="0"/>
              <a:t>B. 1 and 3 are correct</a:t>
            </a:r>
          </a:p>
          <a:p>
            <a:pPr marL="0" indent="0">
              <a:buNone/>
            </a:pPr>
            <a:r>
              <a:rPr lang="en-US" dirty="0"/>
              <a:t>C. 2 and 4 are correct</a:t>
            </a:r>
          </a:p>
          <a:p>
            <a:pPr marL="0" indent="0">
              <a:buNone/>
            </a:pPr>
            <a:r>
              <a:rPr lang="en-US" dirty="0"/>
              <a:t>D. Only 4 is correct</a:t>
            </a:r>
          </a:p>
          <a:p>
            <a:pPr marL="0" indent="0">
              <a:buNone/>
            </a:pPr>
            <a:r>
              <a:rPr lang="en-US" dirty="0"/>
              <a:t>E. All are correct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60944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During active exhalation (exercise), which of</a:t>
            </a:r>
            <a:b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following muscles are contracting?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26875"/>
            <a:ext cx="10075877" cy="405892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1. Obliques</a:t>
            </a:r>
          </a:p>
          <a:p>
            <a:pPr marL="0" indent="0">
              <a:buNone/>
            </a:pPr>
            <a:r>
              <a:rPr lang="en-US" dirty="0"/>
              <a:t>2. Diaphragm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3. Internal intercostals</a:t>
            </a:r>
          </a:p>
          <a:p>
            <a:pPr marL="0" indent="0">
              <a:buNone/>
            </a:pPr>
            <a:r>
              <a:rPr lang="en-US" dirty="0"/>
              <a:t>4. External intercostals</a:t>
            </a:r>
          </a:p>
          <a:p>
            <a:pPr marL="0" indent="0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>
              <a:buNone/>
            </a:pPr>
            <a:r>
              <a:rPr lang="en-US" dirty="0"/>
              <a:t>A. 1, 2 and 3 are correct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B. 1 and 3 are correct</a:t>
            </a:r>
          </a:p>
          <a:p>
            <a:pPr marL="0" indent="0">
              <a:buNone/>
            </a:pPr>
            <a:r>
              <a:rPr lang="en-US" dirty="0"/>
              <a:t>C. 2 and 4 are correct</a:t>
            </a:r>
          </a:p>
          <a:p>
            <a:pPr marL="0" indent="0">
              <a:buNone/>
            </a:pPr>
            <a:r>
              <a:rPr lang="en-US" dirty="0"/>
              <a:t>D. Only 4 is correct</a:t>
            </a:r>
          </a:p>
          <a:p>
            <a:pPr marL="0" indent="0">
              <a:buNone/>
            </a:pPr>
            <a:r>
              <a:rPr lang="en-US" dirty="0"/>
              <a:t>E. All are correct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97239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Intrapleural and Transpulmonary Pressure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70633"/>
            <a:ext cx="5946587" cy="4415170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Intrapleural Pressure</a:t>
            </a:r>
            <a:r>
              <a:rPr lang="en-US" dirty="0"/>
              <a:t>: Pressure in intrapleural space; 757 mmHg</a:t>
            </a:r>
          </a:p>
          <a:p>
            <a:pPr lvl="1"/>
            <a:r>
              <a:rPr lang="en-US" dirty="0"/>
              <a:t>Prevents lung from collapsing at the end of expiration</a:t>
            </a:r>
          </a:p>
          <a:p>
            <a:pPr lvl="1"/>
            <a:r>
              <a:rPr lang="en-US" dirty="0"/>
              <a:t>Allows for easy expansion of the lung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Transpulmonary Pressure</a:t>
            </a:r>
            <a:r>
              <a:rPr lang="en-US" dirty="0"/>
              <a:t>: Pressure across the lung; +3 mmHg</a:t>
            </a:r>
          </a:p>
          <a:p>
            <a:pPr lvl="1"/>
            <a:r>
              <a:rPr lang="en-US" dirty="0"/>
              <a:t>Intrapulmonary Pressure (760) – Intrapleural Pressure (757)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AutoShape 3">
            <a:extLst>
              <a:ext uri="{FF2B5EF4-FFF2-40B4-BE49-F238E27FC236}">
                <a16:creationId xmlns:a16="http://schemas.microsoft.com/office/drawing/2014/main" id="{9E33CFF8-FB0A-4159-98EB-1A6D758E7DD3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6799263" y="1296988"/>
            <a:ext cx="4872037" cy="4059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ACD2B3-ED98-4560-9348-94F1FB429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187" y="1170633"/>
            <a:ext cx="4705012" cy="391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917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Compliance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r>
              <a:rPr lang="en-US" dirty="0"/>
              <a:t>Compliance is the “</a:t>
            </a:r>
            <a:r>
              <a:rPr lang="en-US" dirty="0" err="1"/>
              <a:t>stretchability</a:t>
            </a:r>
            <a:r>
              <a:rPr lang="en-US" dirty="0"/>
              <a:t>” of the lung</a:t>
            </a:r>
          </a:p>
          <a:p>
            <a:r>
              <a:rPr lang="en-US" dirty="0"/>
              <a:t>Compliance = Change in volume / Change in pressure</a:t>
            </a:r>
          </a:p>
          <a:p>
            <a:r>
              <a:rPr lang="en-US" dirty="0"/>
              <a:t>Affected by 2 factors: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Elastic tissue of lungs (33%)</a:t>
            </a:r>
          </a:p>
          <a:p>
            <a:pPr lvl="2"/>
            <a:r>
              <a:rPr lang="en-US" dirty="0"/>
              <a:t>Caused by presence of </a:t>
            </a:r>
            <a:r>
              <a:rPr lang="en-US" dirty="0">
                <a:solidFill>
                  <a:srgbClr val="FF0000"/>
                </a:solidFill>
              </a:rPr>
              <a:t>elastin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collagen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Surface tension in alveoli (66%)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Surfactant</a:t>
            </a:r>
            <a:r>
              <a:rPr lang="en-US" dirty="0"/>
              <a:t> reduces surface tension</a:t>
            </a:r>
          </a:p>
          <a:p>
            <a:r>
              <a:rPr lang="en-US" dirty="0"/>
              <a:t>An increase in these 2 factors decreases compliance and increases likelihood of lung collapse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332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Pulmonary Surfactant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707" y="1170633"/>
            <a:ext cx="6599206" cy="484515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Released by </a:t>
            </a:r>
            <a:r>
              <a:rPr lang="en-US" dirty="0">
                <a:solidFill>
                  <a:srgbClr val="FF0000"/>
                </a:solidFill>
              </a:rPr>
              <a:t>type 2 cells</a:t>
            </a:r>
          </a:p>
          <a:p>
            <a:r>
              <a:rPr lang="en-US" dirty="0"/>
              <a:t>Layer is spread across air-water interface in alveoli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Surfactant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= phospholipids + proteins</a:t>
            </a:r>
          </a:p>
          <a:p>
            <a:r>
              <a:rPr lang="en-US" dirty="0"/>
              <a:t>Phospholipids: hydrophilic head towards water; hydrophobic head towards air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Proteins</a:t>
            </a:r>
            <a:r>
              <a:rPr lang="en-US" dirty="0"/>
              <a:t>: help with microbial defense</a:t>
            </a:r>
          </a:p>
          <a:p>
            <a:r>
              <a:rPr lang="en-US" dirty="0"/>
              <a:t>Functions: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Reduce surface tension</a:t>
            </a:r>
          </a:p>
          <a:p>
            <a:pPr lvl="2"/>
            <a:r>
              <a:rPr lang="en-US" dirty="0"/>
              <a:t>Improve compliance and prevent alveolar collapse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Improves microbial defense function</a:t>
            </a:r>
          </a:p>
          <a:p>
            <a:pPr lvl="2"/>
            <a:r>
              <a:rPr lang="en-US" dirty="0"/>
              <a:t>Proteins help identify foreign particles for macrophages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Neonatal respiratory distress syndrome (</a:t>
            </a:r>
            <a:r>
              <a:rPr lang="en-US" dirty="0" err="1">
                <a:solidFill>
                  <a:srgbClr val="FF0000"/>
                </a:solidFill>
              </a:rPr>
              <a:t>nRDS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/>
              <a:t>: premature infants lack mature surfactant system, which leads to poor lung function, alveolar collapse and hypoxemia (treatment = surfactant)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FB45ED-CA79-49D2-B7AA-00B12A580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2620" y="1170633"/>
            <a:ext cx="3507161" cy="23996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16F461-BACD-4F4E-819A-8BD596E18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8811" y="3542340"/>
            <a:ext cx="2765291" cy="247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759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in one breath a person takes in a larger tidal volume than they normally would, which one of the following statements would be correct?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they are likely be breathing in less than 500 mL (0.5 </a:t>
            </a:r>
            <a:r>
              <a:rPr lang="en-US" sz="2800" dirty="0" err="1"/>
              <a:t>litres</a:t>
            </a:r>
            <a:r>
              <a:rPr lang="en-US" sz="2800" dirty="0"/>
              <a:t>)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they would have a smaller IRV (inspiratory reserve volume)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they would have a larger total lung capacity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they would have a smaller FEV1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3522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in one breath a person takes in a larger tidal volume than they normally would, which one of the following statements would be correct?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they are likely be breathing in less than 500 mL (0.5 </a:t>
            </a:r>
            <a:r>
              <a:rPr lang="en-US" sz="2800" dirty="0" err="1"/>
              <a:t>litres</a:t>
            </a:r>
            <a:r>
              <a:rPr lang="en-US" sz="2800" dirty="0"/>
              <a:t>)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>
                <a:solidFill>
                  <a:srgbClr val="FF0000"/>
                </a:solidFill>
              </a:rPr>
              <a:t>they would have a smaller IRV (inspiratory reserve volume)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they would have a larger total lung capacity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they would have a smaller FEV1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68459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Spirometry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7763EA-5531-422B-B29B-5F2D4EB83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987" y="1136122"/>
            <a:ext cx="8017727" cy="45901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8ED7DF-F5D6-43FC-A070-A9452F71682A}"/>
              </a:ext>
            </a:extLst>
          </p:cNvPr>
          <p:cNvSpPr txBox="1"/>
          <p:nvPr/>
        </p:nvSpPr>
        <p:spPr>
          <a:xfrm>
            <a:off x="4263499" y="1432956"/>
            <a:ext cx="2263698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IRV (3L)</a:t>
            </a:r>
            <a:r>
              <a:rPr lang="en-US" dirty="0"/>
              <a:t>: Max volume of air that can be inhaled after a normal inspiration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F43B03-BA45-455D-9851-BA86C3EB29C6}"/>
              </a:ext>
            </a:extLst>
          </p:cNvPr>
          <p:cNvSpPr txBox="1"/>
          <p:nvPr/>
        </p:nvSpPr>
        <p:spPr>
          <a:xfrm>
            <a:off x="2753902" y="4030089"/>
            <a:ext cx="1921728" cy="1477328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TV (0.5L)</a:t>
            </a:r>
            <a:r>
              <a:rPr lang="en-US" dirty="0"/>
              <a:t>: Volume of air moved into or out of lungs during normal breathing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8828D4-68B3-49EB-91B9-ADAB3B2853A6}"/>
              </a:ext>
            </a:extLst>
          </p:cNvPr>
          <p:cNvSpPr txBox="1"/>
          <p:nvPr/>
        </p:nvSpPr>
        <p:spPr>
          <a:xfrm>
            <a:off x="6463547" y="4614984"/>
            <a:ext cx="1898495" cy="121168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RV (1.5L)</a:t>
            </a:r>
            <a:r>
              <a:rPr lang="en-US" dirty="0"/>
              <a:t>: Volume of air remaining in lungs after a max expiration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C6CA4E-AC51-4541-BEC2-8665EAF4DD9B}"/>
              </a:ext>
            </a:extLst>
          </p:cNvPr>
          <p:cNvSpPr txBox="1"/>
          <p:nvPr/>
        </p:nvSpPr>
        <p:spPr>
          <a:xfrm>
            <a:off x="6060240" y="2971606"/>
            <a:ext cx="2739483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ERV (1L)</a:t>
            </a:r>
            <a:r>
              <a:rPr lang="en-US" dirty="0"/>
              <a:t>: Max volume of air that can be exhaled after a normal inspiration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37A771-65A4-4114-9E59-84E3E64E5ADC}"/>
              </a:ext>
            </a:extLst>
          </p:cNvPr>
          <p:cNvSpPr txBox="1"/>
          <p:nvPr/>
        </p:nvSpPr>
        <p:spPr>
          <a:xfrm>
            <a:off x="9166088" y="3894936"/>
            <a:ext cx="1435252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TLC (6L)</a:t>
            </a:r>
            <a:r>
              <a:rPr lang="en-US" dirty="0"/>
              <a:t>: </a:t>
            </a:r>
          </a:p>
          <a:p>
            <a:pPr algn="ctr"/>
            <a:r>
              <a:rPr lang="en-US" dirty="0"/>
              <a:t>TV + IRV + ERV + RV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AF3FDC-1D69-4E5B-9682-17F604113B32}"/>
              </a:ext>
            </a:extLst>
          </p:cNvPr>
          <p:cNvSpPr txBox="1"/>
          <p:nvPr/>
        </p:nvSpPr>
        <p:spPr>
          <a:xfrm>
            <a:off x="7135404" y="1663789"/>
            <a:ext cx="1379499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VC (4.5L)</a:t>
            </a:r>
            <a:r>
              <a:rPr lang="en-US" dirty="0"/>
              <a:t>: TV + IRV + ERV </a:t>
            </a:r>
          </a:p>
        </p:txBody>
      </p:sp>
    </p:spTree>
    <p:extLst>
      <p:ext uri="{BB962C8B-B14F-4D97-AF65-F5344CB8AC3E}">
        <p14:creationId xmlns:p14="http://schemas.microsoft.com/office/powerpoint/2010/main" val="3244679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4400" b="1" dirty="0">
                <a:solidFill>
                  <a:srgbClr val="4F2683"/>
                </a:solidFill>
                <a:latin typeface="+mn-lt"/>
              </a:rPr>
              <a:t>Chapter 8: </a:t>
            </a:r>
            <a:r>
              <a:rPr lang="fr-FR" sz="4400" b="1" dirty="0" err="1">
                <a:solidFill>
                  <a:srgbClr val="4F2683"/>
                </a:solidFill>
                <a:latin typeface="+mn-lt"/>
              </a:rPr>
              <a:t>Renal</a:t>
            </a:r>
            <a:br>
              <a:rPr lang="fr-FR" sz="4400" b="1" dirty="0">
                <a:solidFill>
                  <a:srgbClr val="4F2683"/>
                </a:solidFill>
                <a:latin typeface="+mn-lt"/>
              </a:rPr>
            </a:br>
            <a:r>
              <a:rPr lang="fr-FR" sz="4400" b="1" dirty="0">
                <a:solidFill>
                  <a:srgbClr val="4F2683"/>
                </a:solidFill>
                <a:latin typeface="+mn-lt"/>
              </a:rPr>
              <a:t>17 Questions on Exam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Professor: Dr. Woods</a:t>
            </a:r>
          </a:p>
        </p:txBody>
      </p:sp>
    </p:spTree>
    <p:extLst>
      <p:ext uri="{BB962C8B-B14F-4D97-AF65-F5344CB8AC3E}">
        <p14:creationId xmlns:p14="http://schemas.microsoft.com/office/powerpoint/2010/main" val="339258905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true of a restrictive lung disease?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9237"/>
            <a:ext cx="10075877" cy="413656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Emphysema is an example of a restrictive lung disease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Lungs can become floppy due to Loss of elastin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FEV1 decreases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FVC decreases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66126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true of a restrictive lung disease?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9237"/>
            <a:ext cx="10075877" cy="413656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Emphysema is an example of a restrictive lung disease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Lungs can become floppy due to Loss of elastin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FEV1 decreases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solidFill>
                  <a:srgbClr val="FF0000"/>
                </a:solidFill>
              </a:rPr>
              <a:t>FVC decreases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3177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Other Lung Measurements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Forced vital capacity (FVC)</a:t>
            </a:r>
            <a:r>
              <a:rPr lang="en-US" dirty="0"/>
              <a:t>: how much air a person can exhale as fast as possible during a forced breath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Forced expiratory volume (FEV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/>
              <a:t>: volume of exhalation over 1 second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CF1832-62EA-483C-8049-2FDE68811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03" y="3508196"/>
            <a:ext cx="7276140" cy="25075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E028B7-A906-4FD0-A9F4-A2630D85FC55}"/>
              </a:ext>
            </a:extLst>
          </p:cNvPr>
          <p:cNvSpPr txBox="1"/>
          <p:nvPr/>
        </p:nvSpPr>
        <p:spPr>
          <a:xfrm>
            <a:off x="1927611" y="3323530"/>
            <a:ext cx="621216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FEV</a:t>
            </a:r>
            <a:r>
              <a:rPr lang="en-US" b="1" baseline="-25000" dirty="0">
                <a:solidFill>
                  <a:srgbClr val="4F2683"/>
                </a:solidFill>
              </a:rPr>
              <a:t>1</a:t>
            </a:r>
            <a:endParaRPr lang="en-US" b="1" baseline="-25000" dirty="0">
              <a:solidFill>
                <a:srgbClr val="807F83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F60911-5FCA-40C9-800A-1CE6D56D48B1}"/>
              </a:ext>
            </a:extLst>
          </p:cNvPr>
          <p:cNvSpPr txBox="1"/>
          <p:nvPr/>
        </p:nvSpPr>
        <p:spPr>
          <a:xfrm>
            <a:off x="2635715" y="3327493"/>
            <a:ext cx="621216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FVC</a:t>
            </a:r>
            <a:endParaRPr lang="en-US" b="1" baseline="-25000" dirty="0">
              <a:solidFill>
                <a:srgbClr val="807F83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1DCC59-7697-4380-A038-25B5B4A57DF3}"/>
              </a:ext>
            </a:extLst>
          </p:cNvPr>
          <p:cNvSpPr txBox="1"/>
          <p:nvPr/>
        </p:nvSpPr>
        <p:spPr>
          <a:xfrm>
            <a:off x="1572400" y="3772423"/>
            <a:ext cx="310608" cy="1217451"/>
          </a:xfrm>
          <a:prstGeom prst="rect">
            <a:avLst/>
          </a:prstGeom>
          <a:solidFill>
            <a:srgbClr val="4F2683">
              <a:alpha val="29000"/>
            </a:srgbClr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b="1" baseline="-25000" dirty="0">
              <a:solidFill>
                <a:srgbClr val="807F83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41C959-0EBE-4C43-90CB-352230A68408}"/>
              </a:ext>
            </a:extLst>
          </p:cNvPr>
          <p:cNvSpPr txBox="1"/>
          <p:nvPr/>
        </p:nvSpPr>
        <p:spPr>
          <a:xfrm>
            <a:off x="3791114" y="3790898"/>
            <a:ext cx="330033" cy="489945"/>
          </a:xfrm>
          <a:prstGeom prst="rect">
            <a:avLst/>
          </a:prstGeom>
          <a:solidFill>
            <a:srgbClr val="4F2683">
              <a:alpha val="29000"/>
            </a:srgbClr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b="1" baseline="-25000" dirty="0">
              <a:solidFill>
                <a:srgbClr val="807F83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0002CB-7C4E-49E6-A76B-1D8FA57CAA2B}"/>
              </a:ext>
            </a:extLst>
          </p:cNvPr>
          <p:cNvSpPr txBox="1"/>
          <p:nvPr/>
        </p:nvSpPr>
        <p:spPr>
          <a:xfrm>
            <a:off x="6363707" y="4075970"/>
            <a:ext cx="299919" cy="1143000"/>
          </a:xfrm>
          <a:prstGeom prst="rect">
            <a:avLst/>
          </a:prstGeom>
          <a:solidFill>
            <a:srgbClr val="4F2683">
              <a:alpha val="29000"/>
            </a:srgbClr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b="1" baseline="-25000" dirty="0">
              <a:solidFill>
                <a:srgbClr val="807F83"/>
              </a:solidFill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37A4860-F359-4718-B950-9AA89FF1A188}"/>
              </a:ext>
            </a:extLst>
          </p:cNvPr>
          <p:cNvGraphicFramePr>
            <a:graphicFrameLocks noGrp="1"/>
          </p:cNvGraphicFramePr>
          <p:nvPr/>
        </p:nvGraphicFramePr>
        <p:xfrm>
          <a:off x="7600987" y="3692862"/>
          <a:ext cx="4495569" cy="2023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4817">
                  <a:extLst>
                    <a:ext uri="{9D8B030D-6E8A-4147-A177-3AD203B41FA5}">
                      <a16:colId xmlns:a16="http://schemas.microsoft.com/office/drawing/2014/main" val="2780548456"/>
                    </a:ext>
                  </a:extLst>
                </a:gridCol>
                <a:gridCol w="1394397">
                  <a:extLst>
                    <a:ext uri="{9D8B030D-6E8A-4147-A177-3AD203B41FA5}">
                      <a16:colId xmlns:a16="http://schemas.microsoft.com/office/drawing/2014/main" val="3011427209"/>
                    </a:ext>
                  </a:extLst>
                </a:gridCol>
                <a:gridCol w="1526355">
                  <a:extLst>
                    <a:ext uri="{9D8B030D-6E8A-4147-A177-3AD203B41FA5}">
                      <a16:colId xmlns:a16="http://schemas.microsoft.com/office/drawing/2014/main" val="318479734"/>
                    </a:ext>
                  </a:extLst>
                </a:gridCol>
              </a:tblGrid>
              <a:tr h="46104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Obstructive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Restrictive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6720234"/>
                  </a:ext>
                </a:extLst>
              </a:tr>
              <a:tr h="46104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FEV1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Decreases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Change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2254"/>
                  </a:ext>
                </a:extLst>
              </a:tr>
              <a:tr h="46104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FVC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Change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Decreases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7330071"/>
                  </a:ext>
                </a:extLst>
              </a:tr>
              <a:tr h="46104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FEV1/FVC </a:t>
                      </a:r>
                    </a:p>
                    <a:p>
                      <a:pPr algn="ctr"/>
                      <a:r>
                        <a:rPr lang="en-US" b="1" dirty="0"/>
                        <a:t>= 80 %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FEV1/FVC </a:t>
                      </a:r>
                    </a:p>
                    <a:p>
                      <a:pPr algn="ctr"/>
                      <a:r>
                        <a:rPr lang="en-US" b="1" dirty="0"/>
                        <a:t>&lt; 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FEV1/FVC </a:t>
                      </a:r>
                    </a:p>
                    <a:p>
                      <a:pPr algn="ctr"/>
                      <a:r>
                        <a:rPr lang="en-US" b="1" dirty="0"/>
                        <a:t>&gt; 80%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5101722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AB48C5-67B4-4E5D-9A43-2E5AAD8C8934}"/>
              </a:ext>
            </a:extLst>
          </p:cNvPr>
          <p:cNvCxnSpPr>
            <a:cxnSpLocks/>
          </p:cNvCxnSpPr>
          <p:nvPr/>
        </p:nvCxnSpPr>
        <p:spPr>
          <a:xfrm flipH="1">
            <a:off x="1874838" y="3688899"/>
            <a:ext cx="344060" cy="773668"/>
          </a:xfrm>
          <a:prstGeom prst="straightConnector1">
            <a:avLst/>
          </a:prstGeom>
          <a:ln w="38100">
            <a:solidFill>
              <a:srgbClr val="4F2683"/>
            </a:solidFill>
            <a:tailEnd type="triangle"/>
          </a:ln>
          <a:effectLst>
            <a:outerShdw blurRad="40000" dist="20000" dir="5400000" rotWithShape="0">
              <a:srgbClr val="4F26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59AD91-03F6-43C9-A944-70F3A998B21C}"/>
              </a:ext>
            </a:extLst>
          </p:cNvPr>
          <p:cNvCxnSpPr>
            <a:cxnSpLocks/>
          </p:cNvCxnSpPr>
          <p:nvPr/>
        </p:nvCxnSpPr>
        <p:spPr>
          <a:xfrm flipH="1">
            <a:off x="2305786" y="3692862"/>
            <a:ext cx="622843" cy="584018"/>
          </a:xfrm>
          <a:prstGeom prst="straightConnector1">
            <a:avLst/>
          </a:prstGeom>
          <a:ln w="38100">
            <a:solidFill>
              <a:srgbClr val="4F2683"/>
            </a:solidFill>
            <a:tailEnd type="triangle"/>
          </a:ln>
          <a:effectLst>
            <a:outerShdw blurRad="40000" dist="20000" dir="5400000" rotWithShape="0">
              <a:srgbClr val="4F26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6205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Diseases: Obstructive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Air flow obstruction during exhalation</a:t>
            </a:r>
          </a:p>
          <a:p>
            <a:pPr>
              <a:spcBef>
                <a:spcPts val="0"/>
              </a:spcBef>
            </a:pPr>
            <a:r>
              <a:rPr lang="en-US" dirty="0"/>
              <a:t>Diameter of bronchioles decreases (lumen constricted)</a:t>
            </a:r>
            <a:r>
              <a:rPr lang="en-US" b="1" dirty="0"/>
              <a:t>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E836CDC-5E2C-4088-973E-A2F353C8EF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351868"/>
              </p:ext>
            </p:extLst>
          </p:nvPr>
        </p:nvGraphicFramePr>
        <p:xfrm>
          <a:off x="1682244" y="2268685"/>
          <a:ext cx="8686800" cy="34056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6093">
                  <a:extLst>
                    <a:ext uri="{9D8B030D-6E8A-4147-A177-3AD203B41FA5}">
                      <a16:colId xmlns:a16="http://schemas.microsoft.com/office/drawing/2014/main" val="2780548456"/>
                    </a:ext>
                  </a:extLst>
                </a:gridCol>
                <a:gridCol w="2661279">
                  <a:extLst>
                    <a:ext uri="{9D8B030D-6E8A-4147-A177-3AD203B41FA5}">
                      <a16:colId xmlns:a16="http://schemas.microsoft.com/office/drawing/2014/main" val="3011427209"/>
                    </a:ext>
                  </a:extLst>
                </a:gridCol>
                <a:gridCol w="4629428">
                  <a:extLst>
                    <a:ext uri="{9D8B030D-6E8A-4147-A177-3AD203B41FA5}">
                      <a16:colId xmlns:a16="http://schemas.microsoft.com/office/drawing/2014/main" val="318479734"/>
                    </a:ext>
                  </a:extLst>
                </a:gridCol>
              </a:tblGrid>
              <a:tr h="347826">
                <a:tc>
                  <a:txBody>
                    <a:bodyPr/>
                    <a:lstStyle/>
                    <a:p>
                      <a:pPr algn="ctr"/>
                      <a:endParaRPr lang="en-US" sz="1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Cause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Effect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6720234"/>
                  </a:ext>
                </a:extLst>
              </a:tr>
              <a:tr h="869566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Asthma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Spasms triggered by exercise, air pollution and allergies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Airway inflammation and hyper-responsiveness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2254"/>
                  </a:ext>
                </a:extLst>
              </a:tr>
              <a:tr h="608696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Chronic Bronchitis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Smoking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Excessive mucus and inflammation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7330071"/>
                  </a:ext>
                </a:extLst>
              </a:tr>
              <a:tr h="1485383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Emphysema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Smoking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Alveolar wall break down creates large air sacs (   surface area = poor gas exchange)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Loss of elastin reduces elastic recoil 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b="0" dirty="0"/>
                        <a:t>     (   compliance so lungs fill but can’t empty)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5101722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DA60280-E4EC-4940-B015-C2E78CE0A61E}"/>
              </a:ext>
            </a:extLst>
          </p:cNvPr>
          <p:cNvCxnSpPr>
            <a:cxnSpLocks/>
          </p:cNvCxnSpPr>
          <p:nvPr/>
        </p:nvCxnSpPr>
        <p:spPr>
          <a:xfrm>
            <a:off x="6710097" y="4396949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94036E0-78FE-4E88-ACA1-4BD20A1E1DCA}"/>
              </a:ext>
            </a:extLst>
          </p:cNvPr>
          <p:cNvCxnSpPr>
            <a:cxnSpLocks/>
          </p:cNvCxnSpPr>
          <p:nvPr/>
        </p:nvCxnSpPr>
        <p:spPr>
          <a:xfrm flipV="1">
            <a:off x="6235153" y="4925364"/>
            <a:ext cx="0" cy="2118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317739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Diseases: Restrictive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Air flow restriction during inhalation 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D072496-38F9-4FCD-A454-E1888B044802}"/>
              </a:ext>
            </a:extLst>
          </p:cNvPr>
          <p:cNvGraphicFramePr>
            <a:graphicFrameLocks noGrp="1"/>
          </p:cNvGraphicFramePr>
          <p:nvPr/>
        </p:nvGraphicFramePr>
        <p:xfrm>
          <a:off x="838201" y="1995079"/>
          <a:ext cx="10643557" cy="22176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572">
                  <a:extLst>
                    <a:ext uri="{9D8B030D-6E8A-4147-A177-3AD203B41FA5}">
                      <a16:colId xmlns:a16="http://schemas.microsoft.com/office/drawing/2014/main" val="2780548456"/>
                    </a:ext>
                  </a:extLst>
                </a:gridCol>
                <a:gridCol w="3136035">
                  <a:extLst>
                    <a:ext uri="{9D8B030D-6E8A-4147-A177-3AD203B41FA5}">
                      <a16:colId xmlns:a16="http://schemas.microsoft.com/office/drawing/2014/main" val="3011427209"/>
                    </a:ext>
                  </a:extLst>
                </a:gridCol>
                <a:gridCol w="5796950">
                  <a:extLst>
                    <a:ext uri="{9D8B030D-6E8A-4147-A177-3AD203B41FA5}">
                      <a16:colId xmlns:a16="http://schemas.microsoft.com/office/drawing/2014/main" val="318479734"/>
                    </a:ext>
                  </a:extLst>
                </a:gridCol>
              </a:tblGrid>
              <a:tr h="480277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Cause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Effect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6720234"/>
                  </a:ext>
                </a:extLst>
              </a:tr>
              <a:tr h="143773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Pulmonary Fibrosis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Chronic inhalation of asbestos, coal, dust, pollution or sometimes unknown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Fibrous scar tissue (thickened tissue) in alveoli and other lung tissue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Due to thick walls, poor gas exchange (similar to emphysema but different reason)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Lungs become stiff due to    in collagen =    compliance (opposite to emphysema)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2254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522351-0379-472A-AFCE-58FE1A5B3C4E}"/>
              </a:ext>
            </a:extLst>
          </p:cNvPr>
          <p:cNvCxnSpPr>
            <a:cxnSpLocks/>
          </p:cNvCxnSpPr>
          <p:nvPr/>
        </p:nvCxnSpPr>
        <p:spPr>
          <a:xfrm flipV="1">
            <a:off x="8589534" y="3651292"/>
            <a:ext cx="0" cy="2118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CBF5B7B-DE1E-4F00-9A59-5374DE8B1EE5}"/>
              </a:ext>
            </a:extLst>
          </p:cNvPr>
          <p:cNvCxnSpPr>
            <a:cxnSpLocks/>
          </p:cNvCxnSpPr>
          <p:nvPr/>
        </p:nvCxnSpPr>
        <p:spPr>
          <a:xfrm>
            <a:off x="9995919" y="3651292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097606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 the pulmonary vein, what is the PO2 for a person at rest?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40 mmHg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46 mmHg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100 mmHg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159 mmHg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26635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 the pulmonary vein, what is the PO2 for a person at rest?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40 mmHg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46 mmHg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>
                <a:solidFill>
                  <a:srgbClr val="FF0000"/>
                </a:solidFill>
              </a:rPr>
              <a:t>100 mmHg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159 mmHg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3699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Erthropoiesis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Process of producing new RBCs (2 million made and die each day)</a:t>
            </a:r>
          </a:p>
          <a:p>
            <a:r>
              <a:rPr lang="en-US" dirty="0"/>
              <a:t>Occurs in bone marrow</a:t>
            </a:r>
          </a:p>
          <a:p>
            <a:r>
              <a:rPr lang="en-US" dirty="0"/>
              <a:t>Regulated by the hormone, </a:t>
            </a:r>
            <a:r>
              <a:rPr lang="en-US" dirty="0">
                <a:solidFill>
                  <a:srgbClr val="FF0000"/>
                </a:solidFill>
              </a:rPr>
              <a:t>erythropoietin (EPO) </a:t>
            </a:r>
            <a:r>
              <a:rPr lang="en-US" dirty="0"/>
              <a:t>from kidneys</a:t>
            </a:r>
          </a:p>
          <a:p>
            <a:r>
              <a:rPr lang="en-US" dirty="0"/>
              <a:t>Normally, EPO levels are low for balanced RBC production to loss ratio</a:t>
            </a:r>
          </a:p>
          <a:p>
            <a:r>
              <a:rPr lang="en-US" dirty="0"/>
              <a:t>When O</a:t>
            </a:r>
            <a:r>
              <a:rPr lang="en-US" baseline="-25000" dirty="0"/>
              <a:t>2</a:t>
            </a:r>
            <a:r>
              <a:rPr lang="en-US" dirty="0"/>
              <a:t> levels to kidney drop, EPO is released</a:t>
            </a:r>
          </a:p>
          <a:p>
            <a:r>
              <a:rPr lang="en-US" dirty="0"/>
              <a:t>Drop in O</a:t>
            </a:r>
            <a:r>
              <a:rPr lang="en-US" baseline="-25000" dirty="0"/>
              <a:t>2</a:t>
            </a:r>
            <a:r>
              <a:rPr lang="en-US" dirty="0"/>
              <a:t> can be caused by:</a:t>
            </a:r>
          </a:p>
          <a:p>
            <a:pPr lvl="1"/>
            <a:r>
              <a:rPr lang="en-US" dirty="0"/>
              <a:t>   in # of RBCs (   carrying capacity)</a:t>
            </a:r>
          </a:p>
          <a:p>
            <a:pPr lvl="1"/>
            <a:r>
              <a:rPr lang="en-US" dirty="0"/>
              <a:t>   in cardiac output (   blood flow =  O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lung disease</a:t>
            </a:r>
          </a:p>
          <a:p>
            <a:pPr lvl="1"/>
            <a:r>
              <a:rPr lang="en-US" dirty="0"/>
              <a:t>high altitude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2D0E4BB0-6EC9-4E0C-B759-086127E6D45C}"/>
              </a:ext>
            </a:extLst>
          </p:cNvPr>
          <p:cNvSpPr/>
          <p:nvPr/>
        </p:nvSpPr>
        <p:spPr>
          <a:xfrm>
            <a:off x="1620912" y="398100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E36FF126-8BDF-4FAE-90D3-9DD2C1DB8A93}"/>
              </a:ext>
            </a:extLst>
          </p:cNvPr>
          <p:cNvSpPr/>
          <p:nvPr/>
        </p:nvSpPr>
        <p:spPr>
          <a:xfrm>
            <a:off x="1620912" y="4330875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CB14DFDE-5455-4659-9FBD-586D31811E96}"/>
              </a:ext>
            </a:extLst>
          </p:cNvPr>
          <p:cNvSpPr/>
          <p:nvPr/>
        </p:nvSpPr>
        <p:spPr>
          <a:xfrm>
            <a:off x="3484322" y="398100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535A2588-5573-4506-AA52-FF0465862DE4}"/>
              </a:ext>
            </a:extLst>
          </p:cNvPr>
          <p:cNvSpPr/>
          <p:nvPr/>
        </p:nvSpPr>
        <p:spPr>
          <a:xfrm>
            <a:off x="4110862" y="4330875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FF7EF62F-90C6-4DF6-9F3A-1D457073480E}"/>
              </a:ext>
            </a:extLst>
          </p:cNvPr>
          <p:cNvSpPr/>
          <p:nvPr/>
        </p:nvSpPr>
        <p:spPr>
          <a:xfrm>
            <a:off x="5829191" y="433507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60769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Regulation of Ventilation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Stimulus:</a:t>
            </a:r>
            <a:r>
              <a:rPr lang="en-US" dirty="0"/>
              <a:t> Altered PO</a:t>
            </a:r>
            <a:r>
              <a:rPr lang="en-US" baseline="-25000" dirty="0"/>
              <a:t>2</a:t>
            </a:r>
            <a:r>
              <a:rPr lang="en-US" dirty="0"/>
              <a:t> and PCO</a:t>
            </a:r>
            <a:r>
              <a:rPr lang="en-US" baseline="-25000" dirty="0"/>
              <a:t>2</a:t>
            </a:r>
            <a:r>
              <a:rPr lang="en-US" dirty="0"/>
              <a:t> levels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Sensors: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Chemoreceptors</a:t>
            </a:r>
            <a:r>
              <a:rPr lang="en-US" dirty="0"/>
              <a:t> sense change in P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Control </a:t>
            </a:r>
            <a:r>
              <a:rPr lang="en-US" dirty="0" err="1">
                <a:solidFill>
                  <a:srgbClr val="FF0000"/>
                </a:solidFill>
              </a:rPr>
              <a:t>centre</a:t>
            </a:r>
            <a:r>
              <a:rPr lang="en-US" dirty="0">
                <a:solidFill>
                  <a:srgbClr val="FF0000"/>
                </a:solidFill>
              </a:rPr>
              <a:t>: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Info is sent to </a:t>
            </a:r>
            <a:r>
              <a:rPr lang="en-US" dirty="0">
                <a:solidFill>
                  <a:srgbClr val="FF0000"/>
                </a:solidFill>
              </a:rPr>
              <a:t>respiratory </a:t>
            </a:r>
            <a:r>
              <a:rPr lang="en-US" dirty="0" err="1">
                <a:solidFill>
                  <a:srgbClr val="FF0000"/>
                </a:solidFill>
              </a:rPr>
              <a:t>centre</a:t>
            </a:r>
            <a:r>
              <a:rPr lang="en-US" dirty="0">
                <a:solidFill>
                  <a:srgbClr val="FF0000"/>
                </a:solidFill>
              </a:rPr>
              <a:t> in medulla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Effector: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Respiratory muscles </a:t>
            </a:r>
            <a:r>
              <a:rPr lang="en-US" dirty="0"/>
              <a:t>change force of contraction and relaxation to alter pulmonary ventilation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Effect:</a:t>
            </a:r>
            <a:r>
              <a:rPr lang="en-US" dirty="0"/>
              <a:t> PO</a:t>
            </a:r>
            <a:r>
              <a:rPr lang="en-US" baseline="-25000" dirty="0"/>
              <a:t>2</a:t>
            </a:r>
            <a:r>
              <a:rPr lang="en-US" dirty="0"/>
              <a:t> and PCO</a:t>
            </a:r>
            <a:r>
              <a:rPr lang="en-US" baseline="-25000" dirty="0"/>
              <a:t>2 </a:t>
            </a:r>
            <a:r>
              <a:rPr lang="en-US" dirty="0"/>
              <a:t>levels return to normal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45336576-6FD3-4430-B335-B10BCA1E026E}"/>
              </a:ext>
            </a:extLst>
          </p:cNvPr>
          <p:cNvSpPr/>
          <p:nvPr/>
        </p:nvSpPr>
        <p:spPr>
          <a:xfrm rot="5400000">
            <a:off x="5904055" y="1717486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DC64173-07FD-4879-B76A-4605835B377D}"/>
              </a:ext>
            </a:extLst>
          </p:cNvPr>
          <p:cNvSpPr/>
          <p:nvPr/>
        </p:nvSpPr>
        <p:spPr>
          <a:xfrm rot="5400000">
            <a:off x="5903321" y="2596127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ACE5E653-2B79-4376-A9A6-359A5985AD2B}"/>
              </a:ext>
            </a:extLst>
          </p:cNvPr>
          <p:cNvSpPr/>
          <p:nvPr/>
        </p:nvSpPr>
        <p:spPr>
          <a:xfrm rot="5400000">
            <a:off x="5903321" y="3474768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2271E46-B1B0-4A40-9ECE-A675744FD5FC}"/>
              </a:ext>
            </a:extLst>
          </p:cNvPr>
          <p:cNvSpPr/>
          <p:nvPr/>
        </p:nvSpPr>
        <p:spPr>
          <a:xfrm rot="5400000">
            <a:off x="5903321" y="4707977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3800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Chemoreceptors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826F178C-CDDC-45B0-B145-9B5A2EC16F5F}"/>
              </a:ext>
            </a:extLst>
          </p:cNvPr>
          <p:cNvGraphicFramePr>
            <a:graphicFrameLocks/>
          </p:cNvGraphicFramePr>
          <p:nvPr/>
        </p:nvGraphicFramePr>
        <p:xfrm>
          <a:off x="2011865" y="1677690"/>
          <a:ext cx="8168270" cy="3000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5599">
                  <a:extLst>
                    <a:ext uri="{9D8B030D-6E8A-4147-A177-3AD203B41FA5}">
                      <a16:colId xmlns:a16="http://schemas.microsoft.com/office/drawing/2014/main" val="2654299242"/>
                    </a:ext>
                  </a:extLst>
                </a:gridCol>
                <a:gridCol w="2911697">
                  <a:extLst>
                    <a:ext uri="{9D8B030D-6E8A-4147-A177-3AD203B41FA5}">
                      <a16:colId xmlns:a16="http://schemas.microsoft.com/office/drawing/2014/main" val="3464483778"/>
                    </a:ext>
                  </a:extLst>
                </a:gridCol>
                <a:gridCol w="2530974">
                  <a:extLst>
                    <a:ext uri="{9D8B030D-6E8A-4147-A177-3AD203B41FA5}">
                      <a16:colId xmlns:a16="http://schemas.microsoft.com/office/drawing/2014/main" val="1304723340"/>
                    </a:ext>
                  </a:extLst>
                </a:gridCol>
              </a:tblGrid>
              <a:tr h="623112"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+mn-lt"/>
                        </a:rPr>
                        <a:t>Central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+mn-lt"/>
                        </a:rPr>
                        <a:t>Peripheral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5046568"/>
                  </a:ext>
                </a:extLst>
              </a:tr>
              <a:tr h="497973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+mn-lt"/>
                        </a:rPr>
                        <a:t>Location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Medulla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Aortic arch and carotid body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967664"/>
                  </a:ext>
                </a:extLst>
              </a:tr>
              <a:tr h="557561">
                <a:tc>
                  <a:txBody>
                    <a:bodyPr/>
                    <a:lstStyle/>
                    <a:p>
                      <a:pPr algn="ctr"/>
                      <a:endParaRPr lang="en-US" sz="1800" b="1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Respond to changes in	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>
                        <a:latin typeface="+mn-lt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pH only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Note: H</a:t>
                      </a:r>
                      <a:r>
                        <a:rPr lang="en-US" sz="1800" b="0" baseline="30000" dirty="0">
                          <a:latin typeface="+mn-lt"/>
                        </a:rPr>
                        <a:t>+</a:t>
                      </a:r>
                      <a:r>
                        <a:rPr lang="en-US" sz="1800" b="0" dirty="0">
                          <a:latin typeface="+mn-lt"/>
                        </a:rPr>
                        <a:t> cannot cross the blood brain barrier, but CO</a:t>
                      </a:r>
                      <a:r>
                        <a:rPr lang="en-US" sz="1800" b="0" baseline="-25000" dirty="0">
                          <a:latin typeface="+mn-lt"/>
                        </a:rPr>
                        <a:t>2</a:t>
                      </a:r>
                      <a:r>
                        <a:rPr lang="en-US" sz="1800" b="0" dirty="0">
                          <a:latin typeface="+mn-lt"/>
                        </a:rPr>
                        <a:t> can. So CO</a:t>
                      </a:r>
                      <a:r>
                        <a:rPr lang="en-US" sz="1800" b="0" baseline="-25000" dirty="0">
                          <a:latin typeface="+mn-lt"/>
                        </a:rPr>
                        <a:t>2</a:t>
                      </a:r>
                      <a:r>
                        <a:rPr lang="en-US" sz="1800" b="0" dirty="0">
                          <a:latin typeface="+mn-lt"/>
                        </a:rPr>
                        <a:t> is converted into bicarbonate and H</a:t>
                      </a:r>
                      <a:r>
                        <a:rPr lang="en-US" sz="1800" b="0" baseline="30000" dirty="0">
                          <a:latin typeface="+mn-lt"/>
                        </a:rPr>
                        <a:t>+</a:t>
                      </a:r>
                      <a:r>
                        <a:rPr lang="en-US" sz="1800" b="0" dirty="0">
                          <a:latin typeface="+mn-lt"/>
                        </a:rPr>
                        <a:t> in CSF for detection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PO</a:t>
                      </a:r>
                      <a:r>
                        <a:rPr lang="en-US" sz="1800" b="0" baseline="-25000" dirty="0">
                          <a:latin typeface="+mn-lt"/>
                        </a:rPr>
                        <a:t>2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PCO</a:t>
                      </a:r>
                      <a:r>
                        <a:rPr lang="en-US" sz="1800" b="0" baseline="-25000" dirty="0">
                          <a:latin typeface="+mn-lt"/>
                        </a:rPr>
                        <a:t>2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pH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141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9864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of Chapter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Renal anatomy</a:t>
            </a:r>
          </a:p>
          <a:p>
            <a:pPr marL="514350" indent="-514350">
              <a:buAutoNum type="arabicPeriod"/>
            </a:pPr>
            <a:r>
              <a:rPr lang="en-US" dirty="0"/>
              <a:t>Glomerular filtration</a:t>
            </a:r>
          </a:p>
          <a:p>
            <a:pPr marL="514350" indent="-514350">
              <a:buAutoNum type="arabicPeriod"/>
            </a:pPr>
            <a:r>
              <a:rPr lang="en-US" dirty="0"/>
              <a:t>Transport mechanisms</a:t>
            </a:r>
          </a:p>
          <a:p>
            <a:pPr marL="514350" indent="-514350">
              <a:buAutoNum type="arabicPeriod"/>
            </a:pPr>
            <a:r>
              <a:rPr lang="en-US" dirty="0"/>
              <a:t>Water and sodium handling</a:t>
            </a:r>
          </a:p>
          <a:p>
            <a:pPr marL="514350" indent="-514350">
              <a:buAutoNum type="arabicPeriod"/>
            </a:pPr>
            <a:r>
              <a:rPr lang="en-US" dirty="0"/>
              <a:t>No Renin System</a:t>
            </a:r>
          </a:p>
          <a:p>
            <a:pPr marL="514350" indent="-514350">
              <a:buAutoNum type="arabicPeriod"/>
            </a:pPr>
            <a:r>
              <a:rPr lang="en-US" dirty="0"/>
              <a:t>ANP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086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1" name="Picture 10" descr="Macintosh HD:Users:angelanissen:Dropbox:StudyGuide WESTERN Physiology 2013-2014 (1):Chapters:Section 9 - Respiration:Hi Res Images:C11_F25_pg476_format2.jpg">
            <a:extLst>
              <a:ext uri="{FF2B5EF4-FFF2-40B4-BE49-F238E27FC236}">
                <a16:creationId xmlns:a16="http://schemas.microsoft.com/office/drawing/2014/main" id="{3066D2DF-3EE7-4657-B243-379EB3C802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6" t="9972" r="40967"/>
          <a:stretch/>
        </p:blipFill>
        <p:spPr bwMode="auto">
          <a:xfrm>
            <a:off x="4685865" y="337646"/>
            <a:ext cx="2470544" cy="551424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 xmlns="" xmlns:lc="http://schemas.openxmlformats.org/drawingml/2006/lockedCanvas"/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CC99680-7DE7-44AB-9ECD-7C66DD22C5B5}"/>
              </a:ext>
            </a:extLst>
          </p:cNvPr>
          <p:cNvSpPr txBox="1"/>
          <p:nvPr/>
        </p:nvSpPr>
        <p:spPr>
          <a:xfrm>
            <a:off x="6833024" y="314904"/>
            <a:ext cx="3125407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Atmospheric 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b="1">
                <a:solidFill>
                  <a:schemeClr val="accent3">
                    <a:lumMod val="75000"/>
                  </a:schemeClr>
                </a:solidFill>
              </a:rPr>
              <a:t>= 160 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Atmospheric 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0.3 mmHg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86A0B5-FAB5-4046-842A-8A5161590AEB}"/>
              </a:ext>
            </a:extLst>
          </p:cNvPr>
          <p:cNvSpPr txBox="1"/>
          <p:nvPr/>
        </p:nvSpPr>
        <p:spPr>
          <a:xfrm>
            <a:off x="4619658" y="1113635"/>
            <a:ext cx="2643159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Alveolar 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100 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Alveolar 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40 mmHg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D4B3B7-A521-4D4E-AB87-DE4E490B4837}"/>
              </a:ext>
            </a:extLst>
          </p:cNvPr>
          <p:cNvSpPr txBox="1"/>
          <p:nvPr/>
        </p:nvSpPr>
        <p:spPr>
          <a:xfrm>
            <a:off x="7210122" y="2025044"/>
            <a:ext cx="1800429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Pulmonary vein</a:t>
            </a:r>
          </a:p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100 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40 mmHg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FD7F62-1D48-450D-B9D5-659B297C297C}"/>
              </a:ext>
            </a:extLst>
          </p:cNvPr>
          <p:cNvSpPr txBox="1"/>
          <p:nvPr/>
        </p:nvSpPr>
        <p:spPr>
          <a:xfrm>
            <a:off x="7210122" y="3757882"/>
            <a:ext cx="2571923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Systemic arteries</a:t>
            </a:r>
          </a:p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Arterial 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100 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Arterial 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40 mmHg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B05F57-D349-4BA4-BA0E-D4D5A068171C}"/>
              </a:ext>
            </a:extLst>
          </p:cNvPr>
          <p:cNvSpPr txBox="1"/>
          <p:nvPr/>
        </p:nvSpPr>
        <p:spPr>
          <a:xfrm>
            <a:off x="6950489" y="5018278"/>
            <a:ext cx="3405676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Body tissues</a:t>
            </a:r>
          </a:p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Tissue 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40 mmHg (or less)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Tissue 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46 mmHg (or more)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FB9445-6200-43CA-96D1-D744D70F07FB}"/>
              </a:ext>
            </a:extLst>
          </p:cNvPr>
          <p:cNvSpPr txBox="1"/>
          <p:nvPr/>
        </p:nvSpPr>
        <p:spPr>
          <a:xfrm>
            <a:off x="2024298" y="3757882"/>
            <a:ext cx="2554802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Systemic veins</a:t>
            </a:r>
          </a:p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Venous 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40 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Venous 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46 mmHg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17279C-E531-4BB5-8C29-3C77EDAAC697}"/>
              </a:ext>
            </a:extLst>
          </p:cNvPr>
          <p:cNvSpPr txBox="1"/>
          <p:nvPr/>
        </p:nvSpPr>
        <p:spPr>
          <a:xfrm>
            <a:off x="2732312" y="2028520"/>
            <a:ext cx="1860638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Pulmonary artery</a:t>
            </a:r>
          </a:p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40 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46 mmHg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066816-0959-4B2F-B185-2CF9CF951B60}"/>
              </a:ext>
            </a:extLst>
          </p:cNvPr>
          <p:cNvSpPr txBox="1"/>
          <p:nvPr/>
        </p:nvSpPr>
        <p:spPr>
          <a:xfrm>
            <a:off x="4884378" y="4034881"/>
            <a:ext cx="2073516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Systemic circulation</a:t>
            </a:r>
          </a:p>
          <a:p>
            <a:pPr algn="ctr"/>
            <a:r>
              <a:rPr lang="en-US" b="1" dirty="0">
                <a:solidFill>
                  <a:srgbClr val="4F2683"/>
                </a:solidFill>
              </a:rPr>
              <a:t>capillaries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E2FDB4-CE75-4EFC-83D4-490E217B7390}"/>
              </a:ext>
            </a:extLst>
          </p:cNvPr>
          <p:cNvSpPr txBox="1"/>
          <p:nvPr/>
        </p:nvSpPr>
        <p:spPr>
          <a:xfrm>
            <a:off x="4772812" y="2112592"/>
            <a:ext cx="2281843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Pulmonary circulation</a:t>
            </a:r>
          </a:p>
          <a:p>
            <a:pPr algn="ctr"/>
            <a:r>
              <a:rPr lang="en-US" b="1" dirty="0">
                <a:solidFill>
                  <a:srgbClr val="4F2683"/>
                </a:solidFill>
              </a:rPr>
              <a:t>capillaries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880212-E2ED-4197-981B-C5C51338DBD1}"/>
              </a:ext>
            </a:extLst>
          </p:cNvPr>
          <p:cNvSpPr txBox="1"/>
          <p:nvPr/>
        </p:nvSpPr>
        <p:spPr>
          <a:xfrm>
            <a:off x="1817636" y="176187"/>
            <a:ext cx="2629407" cy="156966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dirty="0"/>
              <a:t>Gases move from high pressure to low pressure</a:t>
            </a:r>
          </a:p>
          <a:p>
            <a:pPr marL="342900" indent="-342900">
              <a:buAutoNum type="arabicPeriod"/>
            </a:pPr>
            <a:r>
              <a:rPr lang="en-US" sz="1600" b="1" dirty="0"/>
              <a:t>Gases move until equilibrium</a:t>
            </a:r>
          </a:p>
          <a:p>
            <a:pPr marL="342900" indent="-342900">
              <a:buAutoNum type="arabicPeriod"/>
            </a:pPr>
            <a:r>
              <a:rPr lang="en-US" sz="1600" b="1" dirty="0"/>
              <a:t>Gases only move at capillaries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38641D8-FD0A-4453-912C-2B90FF7BFA06}"/>
              </a:ext>
            </a:extLst>
          </p:cNvPr>
          <p:cNvSpPr txBox="1"/>
          <p:nvPr/>
        </p:nvSpPr>
        <p:spPr>
          <a:xfrm>
            <a:off x="7501639" y="1250958"/>
            <a:ext cx="3280450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enters capillaries from alveoli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A8FA9A-0060-4D1C-9232-71B848BF241D}"/>
              </a:ext>
            </a:extLst>
          </p:cNvPr>
          <p:cNvSpPr txBox="1"/>
          <p:nvPr/>
        </p:nvSpPr>
        <p:spPr>
          <a:xfrm>
            <a:off x="5830719" y="6113504"/>
            <a:ext cx="3759491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leaves capillaries into body tissues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8F0BA4-032D-4EA3-A662-96938F942527}"/>
              </a:ext>
            </a:extLst>
          </p:cNvPr>
          <p:cNvSpPr txBox="1"/>
          <p:nvPr/>
        </p:nvSpPr>
        <p:spPr>
          <a:xfrm>
            <a:off x="1155259" y="5295277"/>
            <a:ext cx="3954159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CO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enters capillaries from body tissues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40483E-81F5-4C55-97E9-DF7A1896EF63}"/>
              </a:ext>
            </a:extLst>
          </p:cNvPr>
          <p:cNvSpPr txBox="1"/>
          <p:nvPr/>
        </p:nvSpPr>
        <p:spPr>
          <a:xfrm>
            <a:off x="612295" y="3034373"/>
            <a:ext cx="3400611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CO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enters alveoli from capillaries</a:t>
            </a:r>
          </a:p>
        </p:txBody>
      </p:sp>
    </p:spTree>
    <p:extLst>
      <p:ext uri="{BB962C8B-B14F-4D97-AF65-F5344CB8AC3E}">
        <p14:creationId xmlns:p14="http://schemas.microsoft.com/office/powerpoint/2010/main" val="362106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Oxygen Transport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6899694" cy="42116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Two Transport Mechanisms in Blood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Dissolved in plasma (1.5%) </a:t>
            </a:r>
          </a:p>
          <a:p>
            <a:pPr lvl="1"/>
            <a:r>
              <a:rPr lang="en-US" dirty="0"/>
              <a:t>Very inadequate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Carried by hemoglobin (98.5%) </a:t>
            </a:r>
          </a:p>
          <a:p>
            <a:pPr lvl="1"/>
            <a:r>
              <a:rPr lang="en-US" dirty="0"/>
              <a:t>O</a:t>
            </a:r>
            <a:r>
              <a:rPr lang="en-US" baseline="-25000" dirty="0"/>
              <a:t>2</a:t>
            </a:r>
            <a:r>
              <a:rPr lang="en-US" dirty="0"/>
              <a:t> + </a:t>
            </a:r>
            <a:r>
              <a:rPr lang="en-US" dirty="0" err="1"/>
              <a:t>Hb</a:t>
            </a:r>
            <a:r>
              <a:rPr lang="en-US" dirty="0"/>
              <a:t> ↔ HbO</a:t>
            </a:r>
            <a:r>
              <a:rPr lang="en-US" baseline="-25000" dirty="0"/>
              <a:t>2</a:t>
            </a:r>
            <a:r>
              <a:rPr lang="en-US" dirty="0"/>
              <a:t> (oxyhemoglobin)</a:t>
            </a:r>
          </a:p>
          <a:p>
            <a:pPr lvl="1"/>
            <a:r>
              <a:rPr lang="en-US" dirty="0" err="1"/>
              <a:t>Hb</a:t>
            </a:r>
            <a:r>
              <a:rPr lang="en-US" dirty="0"/>
              <a:t> is found in RBCs </a:t>
            </a:r>
          </a:p>
          <a:p>
            <a:pPr lvl="1"/>
            <a:r>
              <a:rPr lang="en-US" dirty="0"/>
              <a:t>4 </a:t>
            </a:r>
            <a:r>
              <a:rPr lang="en-US" dirty="0" err="1"/>
              <a:t>heme</a:t>
            </a:r>
            <a:r>
              <a:rPr lang="en-US" dirty="0"/>
              <a:t> groups (each Fe binds a O</a:t>
            </a:r>
            <a:r>
              <a:rPr lang="en-US" baseline="-25000" dirty="0"/>
              <a:t>2</a:t>
            </a:r>
            <a:r>
              <a:rPr lang="en-US" dirty="0"/>
              <a:t>) + 4 </a:t>
            </a:r>
            <a:r>
              <a:rPr lang="en-US" dirty="0" err="1"/>
              <a:t>globins</a:t>
            </a:r>
            <a:r>
              <a:rPr lang="en-US" dirty="0"/>
              <a:t> (polypeptide chain)</a:t>
            </a:r>
          </a:p>
          <a:p>
            <a:pPr lvl="1"/>
            <a:r>
              <a:rPr lang="en-US" dirty="0"/>
              <a:t>Note: </a:t>
            </a:r>
            <a:r>
              <a:rPr lang="en-US" dirty="0" err="1"/>
              <a:t>Hb</a:t>
            </a:r>
            <a:r>
              <a:rPr lang="en-US" dirty="0"/>
              <a:t> transports BOTH O</a:t>
            </a:r>
            <a:r>
              <a:rPr lang="en-US" baseline="-25000" dirty="0"/>
              <a:t>2</a:t>
            </a:r>
            <a:r>
              <a:rPr lang="en-US" dirty="0"/>
              <a:t> and CO</a:t>
            </a:r>
            <a:r>
              <a:rPr lang="en-US" baseline="-25000" dirty="0"/>
              <a:t>2</a:t>
            </a:r>
            <a:r>
              <a:rPr lang="en-US" dirty="0"/>
              <a:t> (at different sites!)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FF9D6C-6078-4F0C-896B-62EFA8566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341" y="1961130"/>
            <a:ext cx="3219459" cy="270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9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Carbon Dioxide Transport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Three Transport Mechanisms in Blood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Dissolved in plasma (10%)</a:t>
            </a:r>
          </a:p>
          <a:p>
            <a:pPr lvl="1"/>
            <a:r>
              <a:rPr lang="en-US" dirty="0"/>
              <a:t>More soluble than O</a:t>
            </a:r>
            <a:r>
              <a:rPr lang="en-US" baseline="-25000" dirty="0"/>
              <a:t>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Carried by hemoglobin (20%)</a:t>
            </a:r>
          </a:p>
          <a:p>
            <a:pPr lvl="1"/>
            <a:r>
              <a:rPr lang="en-US" dirty="0"/>
              <a:t>CO</a:t>
            </a:r>
            <a:r>
              <a:rPr lang="en-US" baseline="-25000" dirty="0"/>
              <a:t>2 </a:t>
            </a:r>
            <a:r>
              <a:rPr lang="en-US" dirty="0"/>
              <a:t>+ Hb ↔ HbCO</a:t>
            </a:r>
            <a:r>
              <a:rPr lang="en-US" baseline="-25000" dirty="0"/>
              <a:t>2 </a:t>
            </a:r>
            <a:r>
              <a:rPr lang="en-US" dirty="0"/>
              <a:t>(</a:t>
            </a:r>
            <a:r>
              <a:rPr lang="en-US" dirty="0" err="1"/>
              <a:t>carbamino</a:t>
            </a:r>
            <a:r>
              <a:rPr lang="en-US" dirty="0"/>
              <a:t> hemoglobin)</a:t>
            </a:r>
          </a:p>
          <a:p>
            <a:pPr lvl="1"/>
            <a:r>
              <a:rPr lang="en-US" dirty="0"/>
              <a:t>Attached to “</a:t>
            </a:r>
            <a:r>
              <a:rPr lang="en-US" dirty="0">
                <a:solidFill>
                  <a:srgbClr val="FF0000"/>
                </a:solidFill>
              </a:rPr>
              <a:t>globin</a:t>
            </a:r>
            <a:r>
              <a:rPr lang="en-US" dirty="0"/>
              <a:t>” not heme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Bicarbonate form (70%)</a:t>
            </a:r>
          </a:p>
          <a:p>
            <a:pPr marL="457200" lvl="1" indent="0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457200" lvl="1" indent="0">
              <a:buNone/>
            </a:pPr>
            <a:r>
              <a:rPr lang="en-US" dirty="0"/>
              <a:t>CO</a:t>
            </a:r>
            <a:r>
              <a:rPr lang="en-US" baseline="-25000" dirty="0"/>
              <a:t>2 </a:t>
            </a:r>
            <a:r>
              <a:rPr lang="en-US" dirty="0"/>
              <a:t>+ H</a:t>
            </a:r>
            <a:r>
              <a:rPr lang="en-US" baseline="-25000" dirty="0"/>
              <a:t>2</a:t>
            </a:r>
            <a:r>
              <a:rPr lang="en-US" dirty="0"/>
              <a:t>O ↔↔↔ H</a:t>
            </a:r>
            <a:r>
              <a:rPr lang="en-US" baseline="-25000" dirty="0"/>
              <a:t>2</a:t>
            </a:r>
            <a:r>
              <a:rPr lang="en-US" dirty="0"/>
              <a:t>CO</a:t>
            </a:r>
            <a:r>
              <a:rPr lang="en-US" baseline="-25000" dirty="0"/>
              <a:t>3</a:t>
            </a:r>
            <a:r>
              <a:rPr lang="en-US" dirty="0"/>
              <a:t> ↔ ↔ ↔HCO</a:t>
            </a:r>
            <a:r>
              <a:rPr lang="en-US" baseline="-25000" dirty="0"/>
              <a:t>3</a:t>
            </a:r>
            <a:r>
              <a:rPr lang="en-US" baseline="30000" dirty="0"/>
              <a:t>- </a:t>
            </a:r>
            <a:r>
              <a:rPr lang="en-US" dirty="0"/>
              <a:t>+ H</a:t>
            </a:r>
            <a:r>
              <a:rPr lang="en-US" baseline="30000" dirty="0"/>
              <a:t>+</a:t>
            </a:r>
          </a:p>
          <a:p>
            <a:pPr lvl="1"/>
            <a:endParaRPr lang="en-US" dirty="0">
              <a:solidFill>
                <a:srgbClr val="807F83"/>
              </a:solidFill>
            </a:endParaRPr>
          </a:p>
          <a:p>
            <a:pPr lvl="1"/>
            <a:r>
              <a:rPr lang="en-US" dirty="0"/>
              <a:t>Carbonic anhydrase is an enzyme found in RBCs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F677FE-C6D7-456F-A5DB-FF9A5E484861}"/>
              </a:ext>
            </a:extLst>
          </p:cNvPr>
          <p:cNvSpPr txBox="1"/>
          <p:nvPr/>
        </p:nvSpPr>
        <p:spPr>
          <a:xfrm>
            <a:off x="2316732" y="3876026"/>
            <a:ext cx="1929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carbonic</a:t>
            </a:r>
          </a:p>
          <a:p>
            <a:pPr algn="ctr"/>
            <a:r>
              <a:rPr lang="en-US" b="1" dirty="0"/>
              <a:t>anhydrase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F7BF76-F896-4EA9-9591-C8050F35269E}"/>
              </a:ext>
            </a:extLst>
          </p:cNvPr>
          <p:cNvSpPr txBox="1"/>
          <p:nvPr/>
        </p:nvSpPr>
        <p:spPr>
          <a:xfrm>
            <a:off x="3203354" y="4619104"/>
            <a:ext cx="1801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carbonic</a:t>
            </a:r>
          </a:p>
          <a:p>
            <a:pPr algn="ctr"/>
            <a:r>
              <a:rPr lang="en-US" b="1" dirty="0"/>
              <a:t>acid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880A00-E7BE-45D3-9E94-A7A516984723}"/>
              </a:ext>
            </a:extLst>
          </p:cNvPr>
          <p:cNvSpPr txBox="1"/>
          <p:nvPr/>
        </p:nvSpPr>
        <p:spPr>
          <a:xfrm>
            <a:off x="5210124" y="4783515"/>
            <a:ext cx="1567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bicarbonate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AF2077-C98F-4EBF-8DF7-31AD6555CF20}"/>
              </a:ext>
            </a:extLst>
          </p:cNvPr>
          <p:cNvSpPr txBox="1"/>
          <p:nvPr/>
        </p:nvSpPr>
        <p:spPr>
          <a:xfrm>
            <a:off x="6244487" y="4074535"/>
            <a:ext cx="122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proton</a:t>
            </a:r>
          </a:p>
        </p:txBody>
      </p:sp>
    </p:spTree>
    <p:extLst>
      <p:ext uri="{BB962C8B-B14F-4D97-AF65-F5344CB8AC3E}">
        <p14:creationId xmlns:p14="http://schemas.microsoft.com/office/powerpoint/2010/main" val="14499366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Oxyhemoglobin Dissociation Curve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5312434" cy="421160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How to read this graph:</a:t>
            </a:r>
          </a:p>
          <a:p>
            <a:r>
              <a:rPr lang="en-US" dirty="0"/>
              <a:t>A resting cell (40 mmHg), Hb is 80% saturated with O</a:t>
            </a:r>
            <a:r>
              <a:rPr lang="en-US" baseline="-25000" dirty="0"/>
              <a:t>2</a:t>
            </a:r>
          </a:p>
          <a:p>
            <a:r>
              <a:rPr lang="en-US" dirty="0"/>
              <a:t>An exercising cell (20 mmHg), Hb is 25% saturated with O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At alveoli (100 mmHg), </a:t>
            </a:r>
            <a:r>
              <a:rPr lang="en-US" dirty="0" err="1"/>
              <a:t>Hb</a:t>
            </a:r>
            <a:r>
              <a:rPr lang="en-US" dirty="0"/>
              <a:t> is 98% saturated with O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The steep slope means that a small change in PO</a:t>
            </a:r>
            <a:r>
              <a:rPr lang="en-US" baseline="-25000" dirty="0"/>
              <a:t>2</a:t>
            </a:r>
            <a:r>
              <a:rPr lang="en-US" dirty="0"/>
              <a:t> drastically effects </a:t>
            </a:r>
            <a:r>
              <a:rPr lang="en-US" dirty="0" err="1"/>
              <a:t>Hb</a:t>
            </a:r>
            <a:r>
              <a:rPr lang="en-US" dirty="0"/>
              <a:t> saturation</a:t>
            </a:r>
          </a:p>
          <a:p>
            <a:pPr marL="0" indent="0">
              <a:buNone/>
            </a:pPr>
            <a:r>
              <a:rPr lang="en-US" dirty="0"/>
              <a:t>Thus, at lungs, </a:t>
            </a:r>
            <a:r>
              <a:rPr lang="en-US" dirty="0" err="1"/>
              <a:t>Hb</a:t>
            </a:r>
            <a:r>
              <a:rPr lang="en-US" dirty="0"/>
              <a:t> is highly saturated with O</a:t>
            </a:r>
            <a:r>
              <a:rPr lang="en-US" baseline="-25000" dirty="0"/>
              <a:t>2</a:t>
            </a:r>
            <a:r>
              <a:rPr lang="en-US" dirty="0"/>
              <a:t>. At tissues, </a:t>
            </a:r>
            <a:r>
              <a:rPr lang="en-US" dirty="0" err="1"/>
              <a:t>Hb</a:t>
            </a:r>
            <a:r>
              <a:rPr lang="en-US" dirty="0"/>
              <a:t> is releasing O</a:t>
            </a:r>
            <a:r>
              <a:rPr lang="en-US" baseline="-25000" dirty="0"/>
              <a:t>2</a:t>
            </a:r>
            <a:r>
              <a:rPr lang="en-US" dirty="0"/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AB9101-900A-4332-84BE-AAE0B3E9A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9592" y="1374194"/>
            <a:ext cx="5158597" cy="402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20531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Oxyhemoglobin Dissociation Curve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5312434" cy="421160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Bohr Effect</a:t>
            </a:r>
          </a:p>
          <a:p>
            <a:r>
              <a:rPr lang="en-US" dirty="0"/>
              <a:t>In the presence of CO</a:t>
            </a:r>
            <a:r>
              <a:rPr lang="en-US" baseline="-25000" dirty="0"/>
              <a:t>2</a:t>
            </a:r>
            <a:r>
              <a:rPr lang="en-US" dirty="0"/>
              <a:t> or protons, </a:t>
            </a:r>
            <a:r>
              <a:rPr lang="en-US" dirty="0" err="1"/>
              <a:t>Hb</a:t>
            </a:r>
            <a:r>
              <a:rPr lang="en-US" dirty="0"/>
              <a:t> has a decreased affinity for oxygen</a:t>
            </a:r>
          </a:p>
          <a:p>
            <a:r>
              <a:rPr lang="en-US" dirty="0"/>
              <a:t>The curve shifts to the RIGHT</a:t>
            </a:r>
          </a:p>
          <a:p>
            <a:r>
              <a:rPr lang="en-US" dirty="0"/>
              <a:t>Example: now at 40 mmHg, </a:t>
            </a:r>
            <a:r>
              <a:rPr lang="en-US" dirty="0" err="1"/>
              <a:t>Hb</a:t>
            </a:r>
            <a:r>
              <a:rPr lang="en-US" dirty="0"/>
              <a:t> is decreased from 80% to 60% saturation with O</a:t>
            </a:r>
            <a:r>
              <a:rPr lang="en-US" baseline="-25000" dirty="0"/>
              <a:t>2</a:t>
            </a:r>
          </a:p>
          <a:p>
            <a:r>
              <a:rPr lang="en-US" dirty="0"/>
              <a:t>In other words, a right shift promotes O</a:t>
            </a:r>
            <a:r>
              <a:rPr lang="en-US" baseline="-25000" dirty="0"/>
              <a:t>2</a:t>
            </a:r>
            <a:r>
              <a:rPr lang="en-US" dirty="0"/>
              <a:t> offloading</a:t>
            </a:r>
          </a:p>
          <a:p>
            <a:pPr marL="0" indent="0">
              <a:buNone/>
            </a:pPr>
            <a:r>
              <a:rPr lang="en-US" dirty="0"/>
              <a:t>Thus, during exercise (when temp, CO</a:t>
            </a:r>
            <a:r>
              <a:rPr lang="en-US" baseline="-25000" dirty="0"/>
              <a:t>2</a:t>
            </a:r>
            <a:r>
              <a:rPr lang="en-US" dirty="0"/>
              <a:t> and H</a:t>
            </a:r>
            <a:r>
              <a:rPr lang="en-US" baseline="30000" dirty="0"/>
              <a:t>+</a:t>
            </a:r>
            <a:r>
              <a:rPr lang="en-US" dirty="0"/>
              <a:t> levels are high), more O</a:t>
            </a:r>
            <a:r>
              <a:rPr lang="en-US" baseline="-25000" dirty="0"/>
              <a:t>2</a:t>
            </a:r>
            <a:r>
              <a:rPr lang="en-US" dirty="0"/>
              <a:t> is delivered to tissues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AB9101-900A-4332-84BE-AAE0B3E9A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9592" y="1374194"/>
            <a:ext cx="5158597" cy="402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7238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Oxyhemoglobin Dissociation Curve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74194"/>
            <a:ext cx="10367513" cy="421160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At Body tissues:</a:t>
            </a:r>
          </a:p>
          <a:p>
            <a:pPr lvl="1"/>
            <a:r>
              <a:rPr lang="en-US" dirty="0"/>
              <a:t>CO</a:t>
            </a:r>
            <a:r>
              <a:rPr lang="en-US" baseline="30000" dirty="0"/>
              <a:t>2</a:t>
            </a:r>
            <a:r>
              <a:rPr lang="en-US" dirty="0"/>
              <a:t> begins to bind &amp; form bicarbonate and proton</a:t>
            </a:r>
          </a:p>
          <a:p>
            <a:pPr lvl="1"/>
            <a:r>
              <a:rPr lang="en-US" dirty="0"/>
              <a:t>Curve shifts to right</a:t>
            </a:r>
          </a:p>
          <a:p>
            <a:pPr lvl="1"/>
            <a:r>
              <a:rPr lang="en-US" dirty="0"/>
              <a:t>This enhances O</a:t>
            </a:r>
            <a:r>
              <a:rPr lang="en-US" baseline="-25000" dirty="0"/>
              <a:t>2</a:t>
            </a:r>
            <a:r>
              <a:rPr lang="en-US" dirty="0"/>
              <a:t> off loading at tissues</a:t>
            </a:r>
          </a:p>
          <a:p>
            <a:pPr marL="0" indent="0">
              <a:buNone/>
            </a:pPr>
            <a:r>
              <a:rPr lang="en-US" dirty="0"/>
              <a:t>At Lungs:</a:t>
            </a:r>
          </a:p>
          <a:p>
            <a:pPr lvl="1"/>
            <a:r>
              <a:rPr lang="en-US" dirty="0"/>
              <a:t>Blood passing through lungs gives up CO</a:t>
            </a:r>
            <a:r>
              <a:rPr lang="en-US" baseline="-25000" dirty="0"/>
              <a:t>2</a:t>
            </a:r>
            <a:r>
              <a:rPr lang="en-US" dirty="0"/>
              <a:t> &amp; H</a:t>
            </a:r>
            <a:r>
              <a:rPr lang="en-US" baseline="30000" dirty="0"/>
              <a:t>+</a:t>
            </a:r>
            <a:r>
              <a:rPr lang="en-US" dirty="0"/>
              <a:t> ions in the form of carbonic acid</a:t>
            </a:r>
          </a:p>
          <a:p>
            <a:pPr lvl="1"/>
            <a:r>
              <a:rPr lang="en-US" dirty="0"/>
              <a:t>Bicarbonate will combine with the proton to form CO</a:t>
            </a:r>
            <a:r>
              <a:rPr lang="en-US" baseline="-25000" dirty="0"/>
              <a:t>2</a:t>
            </a:r>
            <a:r>
              <a:rPr lang="en-US" dirty="0"/>
              <a:t> and water and CO</a:t>
            </a:r>
            <a:r>
              <a:rPr lang="en-US" baseline="-25000" dirty="0"/>
              <a:t>2 </a:t>
            </a:r>
            <a:r>
              <a:rPr lang="en-US" dirty="0"/>
              <a:t>will diffuse out of the blood stream at the lungs</a:t>
            </a:r>
          </a:p>
          <a:p>
            <a:pPr lvl="1"/>
            <a:r>
              <a:rPr lang="en-US" dirty="0"/>
              <a:t>This shifts O</a:t>
            </a:r>
            <a:r>
              <a:rPr lang="en-US" baseline="-25000" dirty="0"/>
              <a:t>2</a:t>
            </a:r>
            <a:r>
              <a:rPr lang="en-US" dirty="0"/>
              <a:t> dissociation curve to left</a:t>
            </a:r>
          </a:p>
          <a:p>
            <a:pPr lvl="1"/>
            <a:r>
              <a:rPr lang="en-US" dirty="0"/>
              <a:t>During this process the pH will increase and the affinity for oxygen by Hb will increase, allowing for binding of O</a:t>
            </a:r>
            <a:r>
              <a:rPr lang="en-US" baseline="-25000" dirty="0"/>
              <a:t>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271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Shift Right = Decreased Affinity and increased off-loading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DE8AC4-1103-46FA-92C4-9C392902B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769" y="1374196"/>
            <a:ext cx="5579994" cy="43589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DDC9B6-8985-4652-8777-484E9D53BF00}"/>
              </a:ext>
            </a:extLst>
          </p:cNvPr>
          <p:cNvSpPr txBox="1"/>
          <p:nvPr/>
        </p:nvSpPr>
        <p:spPr>
          <a:xfrm>
            <a:off x="5558146" y="3268470"/>
            <a:ext cx="947853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DDA0ED-4FC6-439F-B9FF-9755EACB9953}"/>
              </a:ext>
            </a:extLst>
          </p:cNvPr>
          <p:cNvSpPr txBox="1"/>
          <p:nvPr/>
        </p:nvSpPr>
        <p:spPr>
          <a:xfrm>
            <a:off x="6416790" y="3944977"/>
            <a:ext cx="735981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62046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Shift Left = Increased Affinity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DE8AC4-1103-46FA-92C4-9C392902B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769" y="1374196"/>
            <a:ext cx="5579994" cy="43589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DDC9B6-8985-4652-8777-484E9D53BF00}"/>
              </a:ext>
            </a:extLst>
          </p:cNvPr>
          <p:cNvSpPr txBox="1"/>
          <p:nvPr/>
        </p:nvSpPr>
        <p:spPr>
          <a:xfrm>
            <a:off x="4603032" y="3268322"/>
            <a:ext cx="947853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DDA0ED-4FC6-439F-B9FF-9755EACB9953}"/>
              </a:ext>
            </a:extLst>
          </p:cNvPr>
          <p:cNvSpPr txBox="1"/>
          <p:nvPr/>
        </p:nvSpPr>
        <p:spPr>
          <a:xfrm>
            <a:off x="4534021" y="2433164"/>
            <a:ext cx="735981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1533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Bohr Effect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5907657" cy="4768537"/>
          </a:xfrm>
        </p:spPr>
        <p:txBody>
          <a:bodyPr>
            <a:normAutofit/>
          </a:bodyPr>
          <a:lstStyle/>
          <a:p>
            <a:r>
              <a:rPr lang="en-US" dirty="0"/>
              <a:t>In the presence of CO</a:t>
            </a:r>
            <a:r>
              <a:rPr lang="en-US" baseline="-25000" dirty="0"/>
              <a:t>2</a:t>
            </a:r>
            <a:r>
              <a:rPr lang="en-US" dirty="0"/>
              <a:t> or protons, </a:t>
            </a:r>
            <a:r>
              <a:rPr lang="en-US" dirty="0" err="1"/>
              <a:t>Hb</a:t>
            </a:r>
            <a:r>
              <a:rPr lang="en-US" dirty="0"/>
              <a:t> has a decreased affinity for oxygen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CO</a:t>
            </a:r>
            <a:r>
              <a:rPr lang="en-US" baseline="-25000" dirty="0"/>
              <a:t>2 </a:t>
            </a:r>
            <a:r>
              <a:rPr lang="en-US" dirty="0"/>
              <a:t>+ H</a:t>
            </a:r>
            <a:r>
              <a:rPr lang="en-US" baseline="-25000" dirty="0"/>
              <a:t>2</a:t>
            </a:r>
            <a:r>
              <a:rPr lang="en-US" dirty="0"/>
              <a:t>O  ↔   H</a:t>
            </a:r>
            <a:r>
              <a:rPr lang="en-US" baseline="-25000" dirty="0"/>
              <a:t>2</a:t>
            </a:r>
            <a:r>
              <a:rPr lang="en-US" dirty="0"/>
              <a:t>CO</a:t>
            </a:r>
            <a:r>
              <a:rPr lang="en-US" baseline="-25000" dirty="0"/>
              <a:t>3</a:t>
            </a:r>
            <a:r>
              <a:rPr lang="en-US" dirty="0"/>
              <a:t>   ↔   HCO</a:t>
            </a:r>
            <a:r>
              <a:rPr lang="en-US" baseline="-25000" dirty="0"/>
              <a:t>3</a:t>
            </a:r>
            <a:r>
              <a:rPr lang="en-US" baseline="30000" dirty="0"/>
              <a:t>- </a:t>
            </a:r>
            <a:r>
              <a:rPr lang="en-US" dirty="0"/>
              <a:t>+ H</a:t>
            </a:r>
            <a:r>
              <a:rPr lang="en-US" baseline="30000" dirty="0"/>
              <a:t>+</a:t>
            </a:r>
          </a:p>
          <a:p>
            <a:pPr lvl="1"/>
            <a:endParaRPr lang="en-US" dirty="0"/>
          </a:p>
          <a:p>
            <a:r>
              <a:rPr lang="en-US" dirty="0"/>
              <a:t>Within the red blood cells CO</a:t>
            </a:r>
            <a:r>
              <a:rPr lang="en-US" baseline="-25000" dirty="0"/>
              <a:t>2</a:t>
            </a:r>
            <a:r>
              <a:rPr lang="en-US" dirty="0"/>
              <a:t> is converted to bicarbonate</a:t>
            </a:r>
          </a:p>
          <a:p>
            <a:r>
              <a:rPr lang="en-US" dirty="0"/>
              <a:t>The pH of blood will change and cause the O</a:t>
            </a:r>
            <a:r>
              <a:rPr lang="en-US" baseline="-25000" dirty="0"/>
              <a:t>2</a:t>
            </a:r>
            <a:r>
              <a:rPr lang="en-US" dirty="0"/>
              <a:t> dissociation curve to shift right, causing more O</a:t>
            </a:r>
            <a:r>
              <a:rPr lang="en-US" baseline="-25000" dirty="0"/>
              <a:t>2</a:t>
            </a:r>
            <a:r>
              <a:rPr lang="en-US" dirty="0"/>
              <a:t> offloading at tissues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EA9E05-0358-4F73-A826-E1C774294C3B}"/>
              </a:ext>
            </a:extLst>
          </p:cNvPr>
          <p:cNvSpPr txBox="1"/>
          <p:nvPr/>
        </p:nvSpPr>
        <p:spPr>
          <a:xfrm>
            <a:off x="2346314" y="1850225"/>
            <a:ext cx="1168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carbonic</a:t>
            </a:r>
          </a:p>
          <a:p>
            <a:pPr algn="ctr"/>
            <a:r>
              <a:rPr lang="en-US" b="1" dirty="0">
                <a:solidFill>
                  <a:srgbClr val="4F2683"/>
                </a:solidFill>
              </a:rPr>
              <a:t>anhydrase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C364FD-240D-4058-BA8D-0E4890DB0F29}"/>
              </a:ext>
            </a:extLst>
          </p:cNvPr>
          <p:cNvSpPr txBox="1"/>
          <p:nvPr/>
        </p:nvSpPr>
        <p:spPr>
          <a:xfrm>
            <a:off x="3235016" y="2687186"/>
            <a:ext cx="9976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carbonic</a:t>
            </a:r>
          </a:p>
          <a:p>
            <a:pPr algn="ctr"/>
            <a:r>
              <a:rPr lang="en-US" b="1" dirty="0">
                <a:solidFill>
                  <a:srgbClr val="4F2683"/>
                </a:solidFill>
              </a:rPr>
              <a:t>acid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636FCA-A635-452B-8630-11ECDEBADE53}"/>
              </a:ext>
            </a:extLst>
          </p:cNvPr>
          <p:cNvSpPr txBox="1"/>
          <p:nvPr/>
        </p:nvSpPr>
        <p:spPr>
          <a:xfrm>
            <a:off x="4568462" y="2787303"/>
            <a:ext cx="1329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bicarbonate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1BF9D2-45F5-4723-9D01-D8EA1A89E990}"/>
              </a:ext>
            </a:extLst>
          </p:cNvPr>
          <p:cNvSpPr txBox="1"/>
          <p:nvPr/>
        </p:nvSpPr>
        <p:spPr>
          <a:xfrm>
            <a:off x="5595257" y="2083881"/>
            <a:ext cx="835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proton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28B4D1-8C61-443B-A204-CB9CF2262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658" y="1497638"/>
            <a:ext cx="4946608" cy="386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65386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Chloride Shift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10515600" cy="4768537"/>
          </a:xfrm>
        </p:spPr>
        <p:txBody>
          <a:bodyPr>
            <a:normAutofit/>
          </a:bodyPr>
          <a:lstStyle/>
          <a:p>
            <a:r>
              <a:rPr lang="en-US" dirty="0"/>
              <a:t>As CO</a:t>
            </a:r>
            <a:r>
              <a:rPr lang="en-US" baseline="-25000" dirty="0"/>
              <a:t>2</a:t>
            </a:r>
            <a:r>
              <a:rPr lang="en-US" dirty="0"/>
              <a:t> leaves body tissue it enters the red blood cells</a:t>
            </a:r>
          </a:p>
          <a:p>
            <a:r>
              <a:rPr lang="en-US" dirty="0"/>
              <a:t>CO</a:t>
            </a:r>
            <a:r>
              <a:rPr lang="en-US" baseline="-25000" dirty="0"/>
              <a:t>2</a:t>
            </a:r>
            <a:r>
              <a:rPr lang="en-US" dirty="0"/>
              <a:t> is converted into bicarbonate in the red blood cell and a proton is formed</a:t>
            </a:r>
          </a:p>
          <a:p>
            <a:r>
              <a:rPr lang="en-US" dirty="0"/>
              <a:t>The pH will decrease and oxygen affinity of </a:t>
            </a:r>
            <a:r>
              <a:rPr lang="en-US" dirty="0" err="1"/>
              <a:t>Hb</a:t>
            </a:r>
            <a:r>
              <a:rPr lang="en-US" dirty="0"/>
              <a:t> will decrease, allowing off-loading into the tissues</a:t>
            </a:r>
          </a:p>
          <a:p>
            <a:r>
              <a:rPr lang="en-US" dirty="0"/>
              <a:t>As bicarbonate exits the red blood cell a chloride molecule will enter to maintain the charge balance</a:t>
            </a:r>
          </a:p>
          <a:p>
            <a:pPr lvl="1"/>
            <a:r>
              <a:rPr lang="en-US" dirty="0"/>
              <a:t>To maintain an electrically neutral state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075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</TotalTime>
  <Words>5841</Words>
  <Application>Microsoft Office PowerPoint</Application>
  <PresentationFormat>Widescreen</PresentationFormat>
  <Paragraphs>1181</Paragraphs>
  <Slides>119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119</vt:i4>
      </vt:variant>
    </vt:vector>
  </HeadingPairs>
  <TitlesOfParts>
    <vt:vector size="125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Midterm #3 Review Sections 09/010</vt:lpstr>
      <vt:lpstr>www.greydongilmore.com</vt:lpstr>
      <vt:lpstr>Your TA Reminding You….</vt:lpstr>
      <vt:lpstr>Midterm Information</vt:lpstr>
      <vt:lpstr>Factors that minimize simple diffusion (p. 307)</vt:lpstr>
      <vt:lpstr>Effects of Changing Ventilation (p. 324)</vt:lpstr>
      <vt:lpstr>Chapter 8: Renal 17 Questions on Exam</vt:lpstr>
      <vt:lpstr>Overview of Chapter</vt:lpstr>
      <vt:lpstr>Kidney Anatomy</vt:lpstr>
      <vt:lpstr>Nephron Organization In The Kidney</vt:lpstr>
      <vt:lpstr>Types of Nephrons</vt:lpstr>
      <vt:lpstr>Renal Corpuscle</vt:lpstr>
      <vt:lpstr>Renal Corpuscle</vt:lpstr>
      <vt:lpstr>Blood Flow to the Kidneys </vt:lpstr>
      <vt:lpstr>Barriers to Filtration</vt:lpstr>
      <vt:lpstr>Barriers to Filtration</vt:lpstr>
      <vt:lpstr>NFP Calculation</vt:lpstr>
      <vt:lpstr>Glomerular Filtration Rate (GFR)</vt:lpstr>
      <vt:lpstr>GFR Regulation: Overview</vt:lpstr>
      <vt:lpstr>GFR Regulation: Myogenic Response</vt:lpstr>
      <vt:lpstr>GFR Regulation: Tubuloglomerular feedback</vt:lpstr>
      <vt:lpstr>Measurement of GFR</vt:lpstr>
      <vt:lpstr>Renal Handling</vt:lpstr>
      <vt:lpstr>What is true regarding reabsorption in the kidney?</vt:lpstr>
      <vt:lpstr>What is true regarding reabsorption in the kidney?</vt:lpstr>
      <vt:lpstr>What is true regarding the action of hormones on the nephron? </vt:lpstr>
      <vt:lpstr>What is true regarding the action of hormones on the nephron? </vt:lpstr>
      <vt:lpstr>Reabsorption Along The Tubule</vt:lpstr>
      <vt:lpstr>Proximal Tubule</vt:lpstr>
      <vt:lpstr>Proximal Tubule Hormonal Control</vt:lpstr>
      <vt:lpstr>RAAS</vt:lpstr>
      <vt:lpstr>Angiotensin II</vt:lpstr>
      <vt:lpstr>Renin</vt:lpstr>
      <vt:lpstr>Descending LOH</vt:lpstr>
      <vt:lpstr>Ascending LOH</vt:lpstr>
      <vt:lpstr>Distal Convoluted Tubule</vt:lpstr>
      <vt:lpstr>Which of the following is a transporter that increases activity in the presence of aldosterone? </vt:lpstr>
      <vt:lpstr>Which of the following is a transporter that increases activity in the presence of aldosterone? </vt:lpstr>
      <vt:lpstr>Collecting Duct</vt:lpstr>
      <vt:lpstr>Aldosterone</vt:lpstr>
      <vt:lpstr>Anti-Diuretic Hormone (aka Vasopressin)</vt:lpstr>
      <vt:lpstr>Anti-Diuretic Hormone (aka Vasopressin)</vt:lpstr>
      <vt:lpstr>Anti-Diuretic Hormone (aka Vasopressin)</vt:lpstr>
      <vt:lpstr>Atrial Natriuretic Peptide (ANP)</vt:lpstr>
      <vt:lpstr>Atrial Natriuretic Peptide (ANP)</vt:lpstr>
      <vt:lpstr>Based on the following information, what segment of the tubule is being described?</vt:lpstr>
      <vt:lpstr>Based on the following information, what segment of the tubule is being described?</vt:lpstr>
      <vt:lpstr>Summary of Transport</vt:lpstr>
      <vt:lpstr>Summary of Hormonal Regulation</vt:lpstr>
      <vt:lpstr>Chapter 9: Respiratory 14 Questions on Exam</vt:lpstr>
      <vt:lpstr>Overview of Chapter</vt:lpstr>
      <vt:lpstr>Lung Anatomy</vt:lpstr>
      <vt:lpstr>Lung Anatomy</vt:lpstr>
      <vt:lpstr>Lung Anatomy</vt:lpstr>
      <vt:lpstr>Zones of Respiratory Tract</vt:lpstr>
      <vt:lpstr>Conducting Zone</vt:lpstr>
      <vt:lpstr>Conducting Zone</vt:lpstr>
      <vt:lpstr>Respiratory Zone</vt:lpstr>
      <vt:lpstr>The walls of the alveoli are composed of two types of cells, type I and II. The function of type II is to ______.</vt:lpstr>
      <vt:lpstr>The walls of the alveoli are composed of two types of cells, type I and II. The function of type II is to ______.</vt:lpstr>
      <vt:lpstr>Respiratory Zone</vt:lpstr>
      <vt:lpstr>A 200 pound 20 year old man has a tidal volume of 500 mL and a respiratory rate of 10 breaths per minute.  What is his anatomical dead space ventilation per minute?</vt:lpstr>
      <vt:lpstr>A 200 pound 20 year old man has a tidal volume of 500 mL and a respiratory rate of 10 breaths per minute.  What is his anatomical dead space ventilation per minute?</vt:lpstr>
      <vt:lpstr>Ventilation Calculations</vt:lpstr>
      <vt:lpstr>Ventilation Calculations</vt:lpstr>
      <vt:lpstr>You head out for a run. About 5 minutes in, you notice you are breathing pretty hard. What is happening in your thoracic cavity? </vt:lpstr>
      <vt:lpstr>You head out for a run. About 5 minutes in, you notice you are breathing pretty hard. What is happening in your thoracic cavity? </vt:lpstr>
      <vt:lpstr>Inhalation</vt:lpstr>
      <vt:lpstr>Exhalation (Passive)</vt:lpstr>
      <vt:lpstr>Exhalation (Active - Exercise)</vt:lpstr>
      <vt:lpstr>During active exhalation (exercise), which of the following muscles are contracting?</vt:lpstr>
      <vt:lpstr>During active exhalation (exercise), which of the following muscles are contracting?</vt:lpstr>
      <vt:lpstr>Intrapleural and Transpulmonary Pressure</vt:lpstr>
      <vt:lpstr>Lung Compliance</vt:lpstr>
      <vt:lpstr>Pulmonary Surfactant</vt:lpstr>
      <vt:lpstr>If in one breath a person takes in a larger tidal volume than they normally would, which one of the following statements would be correct? </vt:lpstr>
      <vt:lpstr>If in one breath a person takes in a larger tidal volume than they normally would, which one of the following statements would be correct? </vt:lpstr>
      <vt:lpstr>Spirometry</vt:lpstr>
      <vt:lpstr>What is true of a restrictive lung disease?</vt:lpstr>
      <vt:lpstr>What is true of a restrictive lung disease?</vt:lpstr>
      <vt:lpstr>Other Lung Measurements</vt:lpstr>
      <vt:lpstr>Lung Diseases: Obstructive</vt:lpstr>
      <vt:lpstr>Lung Diseases: Restrictive</vt:lpstr>
      <vt:lpstr>In the pulmonary vein, what is the PO2 for a person at rest? </vt:lpstr>
      <vt:lpstr>In the pulmonary vein, what is the PO2 for a person at rest? </vt:lpstr>
      <vt:lpstr>Erthropoiesis</vt:lpstr>
      <vt:lpstr>Regulation of Ventilation</vt:lpstr>
      <vt:lpstr>Chemoreceptors</vt:lpstr>
      <vt:lpstr>PowerPoint Presentation</vt:lpstr>
      <vt:lpstr>Oxygen Transport</vt:lpstr>
      <vt:lpstr>Carbon Dioxide Transport</vt:lpstr>
      <vt:lpstr>Oxyhemoglobin Dissociation Curve</vt:lpstr>
      <vt:lpstr>Oxyhemoglobin Dissociation Curve</vt:lpstr>
      <vt:lpstr>Oxyhemoglobin Dissociation Curve</vt:lpstr>
      <vt:lpstr>Shift Right = Decreased Affinity and increased off-loading</vt:lpstr>
      <vt:lpstr>Shift Left = Increased Affinity</vt:lpstr>
      <vt:lpstr>Bohr Effect</vt:lpstr>
      <vt:lpstr>Chloride Shift</vt:lpstr>
      <vt:lpstr>Chloride Shift: Body Tissues</vt:lpstr>
      <vt:lpstr>Chloride Shift: At Lungs</vt:lpstr>
      <vt:lpstr>Chloride Shift: At Lungs</vt:lpstr>
      <vt:lpstr>Intro to Gastrointestinal Physiology</vt:lpstr>
      <vt:lpstr>Four Processes of Digestive System</vt:lpstr>
      <vt:lpstr>GI Tract</vt:lpstr>
      <vt:lpstr>Salivary Glands</vt:lpstr>
      <vt:lpstr>Mastication, Swallowing and Peristalsis</vt:lpstr>
      <vt:lpstr>Mouth: Summary of Four Processes</vt:lpstr>
      <vt:lpstr>Stomach</vt:lpstr>
      <vt:lpstr>Layers of The Stomach</vt:lpstr>
      <vt:lpstr>Secretions In The Stomach</vt:lpstr>
      <vt:lpstr>Mechanical Digestion in the Stomach</vt:lpstr>
      <vt:lpstr>Chemical Digestion in the Stomach</vt:lpstr>
      <vt:lpstr>HCl Acid in the Stomach</vt:lpstr>
      <vt:lpstr>Anatomy of the Small Intestine</vt:lpstr>
      <vt:lpstr>Layers of the Small Intestine</vt:lpstr>
      <vt:lpstr>Motility of the Small Intestine</vt:lpstr>
      <vt:lpstr>Cells in the Small Intestine</vt:lpstr>
      <vt:lpstr>What Questions Do You Have?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Greydon Gilmore</dc:creator>
  <cp:lastModifiedBy>Greydon Gilmore</cp:lastModifiedBy>
  <cp:revision>41</cp:revision>
  <dcterms:created xsi:type="dcterms:W3CDTF">2019-02-24T22:00:33Z</dcterms:created>
  <dcterms:modified xsi:type="dcterms:W3CDTF">2020-02-25T01:31:33Z</dcterms:modified>
</cp:coreProperties>
</file>

<file path=docProps/thumbnail.jpeg>
</file>